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124_79FC6117.xml" ContentType="application/vnd.ms-powerpoint.comments+xml"/>
  <Override PartName="/ppt/ink/ink1.xml" ContentType="application/inkml+xml"/>
  <Override PartName="/ppt/ink/ink2.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5"/>
  </p:notesMasterIdLst>
  <p:sldIdLst>
    <p:sldId id="256" r:id="rId5"/>
    <p:sldId id="302" r:id="rId6"/>
    <p:sldId id="297" r:id="rId7"/>
    <p:sldId id="294" r:id="rId8"/>
    <p:sldId id="303" r:id="rId9"/>
    <p:sldId id="305" r:id="rId10"/>
    <p:sldId id="291" r:id="rId11"/>
    <p:sldId id="296" r:id="rId12"/>
    <p:sldId id="304" r:id="rId13"/>
    <p:sldId id="288" r:id="rId14"/>
    <p:sldId id="298" r:id="rId15"/>
    <p:sldId id="299" r:id="rId16"/>
    <p:sldId id="300" r:id="rId17"/>
    <p:sldId id="307" r:id="rId18"/>
    <p:sldId id="301" r:id="rId19"/>
    <p:sldId id="290" r:id="rId20"/>
    <p:sldId id="292" r:id="rId21"/>
    <p:sldId id="293" r:id="rId22"/>
    <p:sldId id="306" r:id="rId23"/>
    <p:sldId id="276" r:id="rId24"/>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ADD8A8B-12FE-FAD7-4793-DF90A335D1AE}" name="Linda Bogardi" initials="LB" userId="S::linda.bogardi@yaelev.se::12d3d9c3-3c91-46e1-96cd-fcfc7bd41dd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E1E1"/>
    <a:srgbClr val="CC0000"/>
    <a:srgbClr val="E51A4C"/>
    <a:srgbClr val="46DD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0A5CE8-715D-5406-8FF5-9AA1B5A3F18E}" v="6" dt="2024-12-12T12:04:28.300"/>
    <p1510:client id="{4E251320-D8B0-7542-0003-ECF5EE23E501}" v="3" dt="2024-12-12T20:13:12.587"/>
    <p1510:client id="{5F621A41-2BA6-B833-CCF2-E50DB4CF104F}" v="44" dt="2024-12-12T11:06:29.182"/>
    <p1510:client id="{60EE7988-6104-4912-B9A6-E1FC22FEF334}" v="1999" dt="2024-12-13T07:34:37.629"/>
    <p1510:client id="{62B216EA-9947-7ECB-1BEB-EA8E42C1FE12}" v="15" dt="2024-12-12T18:41:52.637"/>
    <p1510:client id="{8B2300E2-2DBD-0291-A885-3EFB090A14A6}" v="712" dt="2024-12-12T17:22:47.667"/>
    <p1510:client id="{9B7F398C-B36B-C0DA-ADF0-5C64ACF2DABD}" v="15" dt="2024-12-12T08:39:27.6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25873" autoAdjust="0"/>
  </p:normalViewPr>
  <p:slideViewPr>
    <p:cSldViewPr snapToGrid="0">
      <p:cViewPr varScale="1">
        <p:scale>
          <a:sx n="11" d="100"/>
          <a:sy n="11" d="100"/>
        </p:scale>
        <p:origin x="3864"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comments/modernComment_124_79FC6117.xml><?xml version="1.0" encoding="utf-8"?>
<p188:cmLst xmlns:a="http://schemas.openxmlformats.org/drawingml/2006/main" xmlns:r="http://schemas.openxmlformats.org/officeDocument/2006/relationships" xmlns:p188="http://schemas.microsoft.com/office/powerpoint/2018/8/main">
  <p188:cm id="{A59A4494-04DD-4B22-ACE9-287D53A1B9BD}" authorId="{FADD8A8B-12FE-FAD7-4793-DF90A335D1AE}" created="2024-12-11T19:12:24.656">
    <pc:sldMkLst xmlns:pc="http://schemas.microsoft.com/office/powerpoint/2013/main/command">
      <pc:docMk/>
      <pc:sldMk cId="2046583063" sldId="292"/>
    </pc:sldMkLst>
    <p188:txBody>
      <a:bodyPr/>
      <a:lstStyle/>
      <a:p>
        <a:r>
          <a:rPr lang="en-US"/>
          <a:t>1. Azure, AWS och GCP erbjuder "pay-as-you-go" och skalbara lösningar, vilket innebär att vi bara betalar för vad vi använder. Men som Michael presenterad i Footprint tidigare GCP är ej tillängligt i Kina. 
2. Långsiktigt lösning p.g.a. skalbarhet och Azure Cost Management. 
3. Det kan finnas kostnader för att ladda ner data, s.k. egress-kostnader. Dessa varierar beroende på datamängd och region.
Migrering kräver ofta verktyg som Azure Data Box för stora datamängder eller Azures API-tjänster för mindre volymer.
Om tredje part används kan ytterligare licenskostnader uppstå.</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B0CAE2-3334-4C89-A66E-6F1A7358D850}"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GB"/>
        </a:p>
      </dgm:t>
    </dgm:pt>
    <dgm:pt modelId="{50C044AF-1B3B-4EDF-8ED7-68B63F631A6D}">
      <dgm:prSet phldrT="[Text]"/>
      <dgm:spPr/>
      <dgm:t>
        <a:bodyPr/>
        <a:lstStyle/>
        <a:p>
          <a:pPr rtl="0"/>
          <a:r>
            <a:rPr lang="sv-SE" err="1">
              <a:latin typeface="Aptos Display" panose="02110004020202020204"/>
            </a:rPr>
            <a:t>Källsystem</a:t>
          </a:r>
          <a:r>
            <a:rPr lang="sv-SE">
              <a:latin typeface="Aptos Display" panose="02110004020202020204"/>
            </a:rPr>
            <a:t> </a:t>
          </a:r>
          <a:endParaRPr lang="sv-SE"/>
        </a:p>
      </dgm:t>
    </dgm:pt>
    <dgm:pt modelId="{B63C4165-70E0-42E6-AF10-5368BA094B77}" type="parTrans" cxnId="{58A0480B-63C6-4CA0-AAFE-72536E4F199A}">
      <dgm:prSet/>
      <dgm:spPr/>
      <dgm:t>
        <a:bodyPr/>
        <a:lstStyle/>
        <a:p>
          <a:endParaRPr lang="en-GB"/>
        </a:p>
      </dgm:t>
    </dgm:pt>
    <dgm:pt modelId="{F747C274-3563-467C-B043-732370A83101}" type="sibTrans" cxnId="{58A0480B-63C6-4CA0-AAFE-72536E4F199A}">
      <dgm:prSet/>
      <dgm:spPr/>
      <dgm:t>
        <a:bodyPr/>
        <a:lstStyle/>
        <a:p>
          <a:endParaRPr lang="en-GB"/>
        </a:p>
      </dgm:t>
    </dgm:pt>
    <dgm:pt modelId="{44559F17-42BF-4415-992E-31013E087354}">
      <dgm:prSet phldrT="[Text]"/>
      <dgm:spPr/>
      <dgm:t>
        <a:bodyPr/>
        <a:lstStyle/>
        <a:p>
          <a:pPr rtl="0"/>
          <a:r>
            <a:rPr lang="sv-SE">
              <a:latin typeface="Aptos Display" panose="02110004020202020204"/>
            </a:rPr>
            <a:t>Data Integration</a:t>
          </a:r>
          <a:endParaRPr lang="sv-SE"/>
        </a:p>
      </dgm:t>
    </dgm:pt>
    <dgm:pt modelId="{7F1DD096-F730-4F7D-8336-BB8F15AFC9A1}" type="parTrans" cxnId="{0160661F-EB1A-4C0D-B50B-D627288AA847}">
      <dgm:prSet/>
      <dgm:spPr/>
      <dgm:t>
        <a:bodyPr/>
        <a:lstStyle/>
        <a:p>
          <a:endParaRPr lang="en-GB"/>
        </a:p>
      </dgm:t>
    </dgm:pt>
    <dgm:pt modelId="{D13C4A6B-997E-4D46-8F54-F20614B5DE45}" type="sibTrans" cxnId="{0160661F-EB1A-4C0D-B50B-D627288AA847}">
      <dgm:prSet/>
      <dgm:spPr/>
      <dgm:t>
        <a:bodyPr/>
        <a:lstStyle/>
        <a:p>
          <a:endParaRPr lang="en-GB"/>
        </a:p>
      </dgm:t>
    </dgm:pt>
    <dgm:pt modelId="{E35A76EB-5CFA-4047-B698-C0A25C9E41BF}">
      <dgm:prSet phldrT="[Text]"/>
      <dgm:spPr/>
      <dgm:t>
        <a:bodyPr/>
        <a:lstStyle/>
        <a:p>
          <a:pPr rtl="0"/>
          <a:r>
            <a:rPr lang="sv-SE">
              <a:latin typeface="Aptos Display" panose="02110004020202020204"/>
            </a:rPr>
            <a:t>Analytisk Data Lager</a:t>
          </a:r>
          <a:endParaRPr lang="sv-SE"/>
        </a:p>
      </dgm:t>
    </dgm:pt>
    <dgm:pt modelId="{5E34050F-7D57-4DFC-A05A-FC9E9DC31D96}" type="parTrans" cxnId="{BE6E0111-3DDD-408C-9ED2-53012E497CE7}">
      <dgm:prSet/>
      <dgm:spPr/>
      <dgm:t>
        <a:bodyPr/>
        <a:lstStyle/>
        <a:p>
          <a:endParaRPr lang="en-GB"/>
        </a:p>
      </dgm:t>
    </dgm:pt>
    <dgm:pt modelId="{DEB62C3B-5BB5-41E1-B28A-01DD43E11FE5}" type="sibTrans" cxnId="{BE6E0111-3DDD-408C-9ED2-53012E497CE7}">
      <dgm:prSet/>
      <dgm:spPr/>
      <dgm:t>
        <a:bodyPr/>
        <a:lstStyle/>
        <a:p>
          <a:endParaRPr lang="en-GB"/>
        </a:p>
      </dgm:t>
    </dgm:pt>
    <dgm:pt modelId="{FEE535B6-73C6-4CE2-81E3-23E63D019BC6}">
      <dgm:prSet phldr="0"/>
      <dgm:spPr/>
      <dgm:t>
        <a:bodyPr/>
        <a:lstStyle/>
        <a:p>
          <a:pPr rtl="0"/>
          <a:r>
            <a:rPr lang="sv-SE">
              <a:latin typeface="Aptos Display" panose="02110004020202020204"/>
            </a:rPr>
            <a:t>BI Verktyg</a:t>
          </a:r>
        </a:p>
      </dgm:t>
    </dgm:pt>
    <dgm:pt modelId="{956B3273-AD4B-43FB-BA6D-529CD6AA669F}" type="parTrans" cxnId="{7938BCCE-CC3D-409E-A2EF-384C9DAA30E3}">
      <dgm:prSet/>
      <dgm:spPr/>
      <dgm:t>
        <a:bodyPr/>
        <a:lstStyle/>
        <a:p>
          <a:endParaRPr lang="en-GB"/>
        </a:p>
      </dgm:t>
    </dgm:pt>
    <dgm:pt modelId="{4EF30C08-3450-4357-9036-334C5E5E3948}" type="sibTrans" cxnId="{7938BCCE-CC3D-409E-A2EF-384C9DAA30E3}">
      <dgm:prSet/>
      <dgm:spPr/>
      <dgm:t>
        <a:bodyPr/>
        <a:lstStyle/>
        <a:p>
          <a:endParaRPr lang="en-US"/>
        </a:p>
        <a:p>
          <a:endParaRPr lang="sv-SE"/>
        </a:p>
      </dgm:t>
    </dgm:pt>
    <dgm:pt modelId="{F2BF2263-0CF8-4100-841A-101223B4D918}">
      <dgm:prSet phldr="0"/>
      <dgm:spPr/>
      <dgm:t>
        <a:bodyPr/>
        <a:lstStyle/>
        <a:p>
          <a:pPr rtl="0"/>
          <a:r>
            <a:rPr lang="sv-SE">
              <a:latin typeface="Aptos Display" panose="02110004020202020204"/>
            </a:rPr>
            <a:t>Information Leverans</a:t>
          </a:r>
        </a:p>
      </dgm:t>
    </dgm:pt>
    <dgm:pt modelId="{368B2148-678B-42AB-897F-640414C7218E}" type="parTrans" cxnId="{7BADED42-4DC3-4214-AF23-FF26E8CBE3C4}">
      <dgm:prSet/>
      <dgm:spPr/>
      <dgm:t>
        <a:bodyPr/>
        <a:lstStyle/>
        <a:p>
          <a:endParaRPr lang="en-GB"/>
        </a:p>
      </dgm:t>
    </dgm:pt>
    <dgm:pt modelId="{1E573582-F790-42FA-BD56-7B1803C3550E}" type="sibTrans" cxnId="{7BADED42-4DC3-4214-AF23-FF26E8CBE3C4}">
      <dgm:prSet/>
      <dgm:spPr/>
      <dgm:t>
        <a:bodyPr/>
        <a:lstStyle/>
        <a:p>
          <a:endParaRPr lang="en-GB"/>
        </a:p>
      </dgm:t>
    </dgm:pt>
    <dgm:pt modelId="{892A36D1-E169-4BFA-8226-B6CBDD2D13C9}" type="pres">
      <dgm:prSet presAssocID="{13B0CAE2-3334-4C89-A66E-6F1A7358D850}" presName="Name0" presStyleCnt="0">
        <dgm:presLayoutVars>
          <dgm:dir/>
          <dgm:resizeHandles val="exact"/>
        </dgm:presLayoutVars>
      </dgm:prSet>
      <dgm:spPr/>
    </dgm:pt>
    <dgm:pt modelId="{6F4790D1-66FF-41AA-949D-D1F3CF17860C}" type="pres">
      <dgm:prSet presAssocID="{50C044AF-1B3B-4EDF-8ED7-68B63F631A6D}" presName="node" presStyleLbl="node1" presStyleIdx="0" presStyleCnt="5">
        <dgm:presLayoutVars>
          <dgm:bulletEnabled val="1"/>
        </dgm:presLayoutVars>
      </dgm:prSet>
      <dgm:spPr/>
    </dgm:pt>
    <dgm:pt modelId="{DC9C314A-8EA6-42E6-9E17-9D0F68DF0E8D}" type="pres">
      <dgm:prSet presAssocID="{F747C274-3563-467C-B043-732370A83101}" presName="sibTrans" presStyleLbl="sibTrans2D1" presStyleIdx="0" presStyleCnt="4"/>
      <dgm:spPr/>
    </dgm:pt>
    <dgm:pt modelId="{1DDF7466-8BE6-4CA2-91DF-97F6A0C7E181}" type="pres">
      <dgm:prSet presAssocID="{F747C274-3563-467C-B043-732370A83101}" presName="connectorText" presStyleLbl="sibTrans2D1" presStyleIdx="0" presStyleCnt="4"/>
      <dgm:spPr/>
    </dgm:pt>
    <dgm:pt modelId="{562D2D5A-8BA7-4805-BCED-7AD62BD486A3}" type="pres">
      <dgm:prSet presAssocID="{44559F17-42BF-4415-992E-31013E087354}" presName="node" presStyleLbl="node1" presStyleIdx="1" presStyleCnt="5">
        <dgm:presLayoutVars>
          <dgm:bulletEnabled val="1"/>
        </dgm:presLayoutVars>
      </dgm:prSet>
      <dgm:spPr/>
    </dgm:pt>
    <dgm:pt modelId="{D0BC95D8-A6CB-4834-9862-A68E12659164}" type="pres">
      <dgm:prSet presAssocID="{D13C4A6B-997E-4D46-8F54-F20614B5DE45}" presName="sibTrans" presStyleLbl="sibTrans2D1" presStyleIdx="1" presStyleCnt="4"/>
      <dgm:spPr/>
    </dgm:pt>
    <dgm:pt modelId="{8B067930-EE0F-4498-8222-61F38A3695E3}" type="pres">
      <dgm:prSet presAssocID="{D13C4A6B-997E-4D46-8F54-F20614B5DE45}" presName="connectorText" presStyleLbl="sibTrans2D1" presStyleIdx="1" presStyleCnt="4"/>
      <dgm:spPr/>
    </dgm:pt>
    <dgm:pt modelId="{8D18F8C0-381C-4317-A2AC-826BDC9DD6C0}" type="pres">
      <dgm:prSet presAssocID="{E35A76EB-5CFA-4047-B698-C0A25C9E41BF}" presName="node" presStyleLbl="node1" presStyleIdx="2" presStyleCnt="5">
        <dgm:presLayoutVars>
          <dgm:bulletEnabled val="1"/>
        </dgm:presLayoutVars>
      </dgm:prSet>
      <dgm:spPr/>
    </dgm:pt>
    <dgm:pt modelId="{F8C10622-A7D0-43E4-A0D0-62F7DBDB0F18}" type="pres">
      <dgm:prSet presAssocID="{DEB62C3B-5BB5-41E1-B28A-01DD43E11FE5}" presName="sibTrans" presStyleLbl="sibTrans2D1" presStyleIdx="2" presStyleCnt="4"/>
      <dgm:spPr/>
    </dgm:pt>
    <dgm:pt modelId="{CC12245B-FF0E-4B8B-B8FE-525A502B9DD3}" type="pres">
      <dgm:prSet presAssocID="{DEB62C3B-5BB5-41E1-B28A-01DD43E11FE5}" presName="connectorText" presStyleLbl="sibTrans2D1" presStyleIdx="2" presStyleCnt="4"/>
      <dgm:spPr/>
    </dgm:pt>
    <dgm:pt modelId="{5F3A37BA-9E34-4434-8AE9-C4F11DD423C0}" type="pres">
      <dgm:prSet presAssocID="{FEE535B6-73C6-4CE2-81E3-23E63D019BC6}" presName="node" presStyleLbl="node1" presStyleIdx="3" presStyleCnt="5">
        <dgm:presLayoutVars>
          <dgm:bulletEnabled val="1"/>
        </dgm:presLayoutVars>
      </dgm:prSet>
      <dgm:spPr/>
    </dgm:pt>
    <dgm:pt modelId="{FE2DBE67-A268-4D06-BE5B-F56D3A9C3507}" type="pres">
      <dgm:prSet presAssocID="{4EF30C08-3450-4357-9036-334C5E5E3948}" presName="sibTrans" presStyleLbl="sibTrans2D1" presStyleIdx="3" presStyleCnt="4"/>
      <dgm:spPr/>
    </dgm:pt>
    <dgm:pt modelId="{EF83FCAB-0E9E-4287-AC08-D318D2EA2F64}" type="pres">
      <dgm:prSet presAssocID="{4EF30C08-3450-4357-9036-334C5E5E3948}" presName="connectorText" presStyleLbl="sibTrans2D1" presStyleIdx="3" presStyleCnt="4"/>
      <dgm:spPr/>
    </dgm:pt>
    <dgm:pt modelId="{679D6985-C2EF-4326-8BA8-CB6E280398F8}" type="pres">
      <dgm:prSet presAssocID="{F2BF2263-0CF8-4100-841A-101223B4D918}" presName="node" presStyleLbl="node1" presStyleIdx="4" presStyleCnt="5">
        <dgm:presLayoutVars>
          <dgm:bulletEnabled val="1"/>
        </dgm:presLayoutVars>
      </dgm:prSet>
      <dgm:spPr/>
    </dgm:pt>
  </dgm:ptLst>
  <dgm:cxnLst>
    <dgm:cxn modelId="{58A0480B-63C6-4CA0-AAFE-72536E4F199A}" srcId="{13B0CAE2-3334-4C89-A66E-6F1A7358D850}" destId="{50C044AF-1B3B-4EDF-8ED7-68B63F631A6D}" srcOrd="0" destOrd="0" parTransId="{B63C4165-70E0-42E6-AF10-5368BA094B77}" sibTransId="{F747C274-3563-467C-B043-732370A83101}"/>
    <dgm:cxn modelId="{BE6E0111-3DDD-408C-9ED2-53012E497CE7}" srcId="{13B0CAE2-3334-4C89-A66E-6F1A7358D850}" destId="{E35A76EB-5CFA-4047-B698-C0A25C9E41BF}" srcOrd="2" destOrd="0" parTransId="{5E34050F-7D57-4DFC-A05A-FC9E9DC31D96}" sibTransId="{DEB62C3B-5BB5-41E1-B28A-01DD43E11FE5}"/>
    <dgm:cxn modelId="{0160661F-EB1A-4C0D-B50B-D627288AA847}" srcId="{13B0CAE2-3334-4C89-A66E-6F1A7358D850}" destId="{44559F17-42BF-4415-992E-31013E087354}" srcOrd="1" destOrd="0" parTransId="{7F1DD096-F730-4F7D-8336-BB8F15AFC9A1}" sibTransId="{D13C4A6B-997E-4D46-8F54-F20614B5DE45}"/>
    <dgm:cxn modelId="{490F762C-BC70-4BC1-BC28-2F6745402743}" type="presOf" srcId="{13B0CAE2-3334-4C89-A66E-6F1A7358D850}" destId="{892A36D1-E169-4BFA-8226-B6CBDD2D13C9}" srcOrd="0" destOrd="0" presId="urn:microsoft.com/office/officeart/2005/8/layout/process1"/>
    <dgm:cxn modelId="{C113C235-7B3D-41B9-BEF9-9CCA9CB23E9E}" type="presOf" srcId="{DEB62C3B-5BB5-41E1-B28A-01DD43E11FE5}" destId="{F8C10622-A7D0-43E4-A0D0-62F7DBDB0F18}" srcOrd="0" destOrd="0" presId="urn:microsoft.com/office/officeart/2005/8/layout/process1"/>
    <dgm:cxn modelId="{27DD9960-A027-4218-A7D8-2A6DB9B52549}" type="presOf" srcId="{E35A76EB-5CFA-4047-B698-C0A25C9E41BF}" destId="{8D18F8C0-381C-4317-A2AC-826BDC9DD6C0}" srcOrd="0" destOrd="0" presId="urn:microsoft.com/office/officeart/2005/8/layout/process1"/>
    <dgm:cxn modelId="{7BADED42-4DC3-4214-AF23-FF26E8CBE3C4}" srcId="{13B0CAE2-3334-4C89-A66E-6F1A7358D850}" destId="{F2BF2263-0CF8-4100-841A-101223B4D918}" srcOrd="4" destOrd="0" parTransId="{368B2148-678B-42AB-897F-640414C7218E}" sibTransId="{1E573582-F790-42FA-BD56-7B1803C3550E}"/>
    <dgm:cxn modelId="{04A79264-7BA9-44E8-A1F8-29404236FCA0}" type="presOf" srcId="{4EF30C08-3450-4357-9036-334C5E5E3948}" destId="{EF83FCAB-0E9E-4287-AC08-D318D2EA2F64}" srcOrd="1" destOrd="0" presId="urn:microsoft.com/office/officeart/2005/8/layout/process1"/>
    <dgm:cxn modelId="{09E73067-BF34-4E86-94B9-C213D2DEF937}" type="presOf" srcId="{4EF30C08-3450-4357-9036-334C5E5E3948}" destId="{FE2DBE67-A268-4D06-BE5B-F56D3A9C3507}" srcOrd="0" destOrd="0" presId="urn:microsoft.com/office/officeart/2005/8/layout/process1"/>
    <dgm:cxn modelId="{95CFFE72-51CC-449D-99D3-7A63183DEFF0}" type="presOf" srcId="{DEB62C3B-5BB5-41E1-B28A-01DD43E11FE5}" destId="{CC12245B-FF0E-4B8B-B8FE-525A502B9DD3}" srcOrd="1" destOrd="0" presId="urn:microsoft.com/office/officeart/2005/8/layout/process1"/>
    <dgm:cxn modelId="{A2834E8D-547C-4B44-AAF4-5D8A58B15AE0}" type="presOf" srcId="{FEE535B6-73C6-4CE2-81E3-23E63D019BC6}" destId="{5F3A37BA-9E34-4434-8AE9-C4F11DD423C0}" srcOrd="0" destOrd="0" presId="urn:microsoft.com/office/officeart/2005/8/layout/process1"/>
    <dgm:cxn modelId="{92C63DA3-AE57-45D5-8264-58571FC6A4DB}" type="presOf" srcId="{D13C4A6B-997E-4D46-8F54-F20614B5DE45}" destId="{D0BC95D8-A6CB-4834-9862-A68E12659164}" srcOrd="0" destOrd="0" presId="urn:microsoft.com/office/officeart/2005/8/layout/process1"/>
    <dgm:cxn modelId="{6F34DBA4-8018-46F8-8009-ECC8AB2535E2}" type="presOf" srcId="{44559F17-42BF-4415-992E-31013E087354}" destId="{562D2D5A-8BA7-4805-BCED-7AD62BD486A3}" srcOrd="0" destOrd="0" presId="urn:microsoft.com/office/officeart/2005/8/layout/process1"/>
    <dgm:cxn modelId="{F7236AAB-CC2E-4176-B525-3A63AC413D2C}" type="presOf" srcId="{F747C274-3563-467C-B043-732370A83101}" destId="{1DDF7466-8BE6-4CA2-91DF-97F6A0C7E181}" srcOrd="1" destOrd="0" presId="urn:microsoft.com/office/officeart/2005/8/layout/process1"/>
    <dgm:cxn modelId="{21B041C8-CC04-4378-8B63-C57EC53FF303}" type="presOf" srcId="{F2BF2263-0CF8-4100-841A-101223B4D918}" destId="{679D6985-C2EF-4326-8BA8-CB6E280398F8}" srcOrd="0" destOrd="0" presId="urn:microsoft.com/office/officeart/2005/8/layout/process1"/>
    <dgm:cxn modelId="{51BFE5C9-F006-43B7-A1C1-CFBC219CF6BD}" type="presOf" srcId="{D13C4A6B-997E-4D46-8F54-F20614B5DE45}" destId="{8B067930-EE0F-4498-8222-61F38A3695E3}" srcOrd="1" destOrd="0" presId="urn:microsoft.com/office/officeart/2005/8/layout/process1"/>
    <dgm:cxn modelId="{7938BCCE-CC3D-409E-A2EF-384C9DAA30E3}" srcId="{13B0CAE2-3334-4C89-A66E-6F1A7358D850}" destId="{FEE535B6-73C6-4CE2-81E3-23E63D019BC6}" srcOrd="3" destOrd="0" parTransId="{956B3273-AD4B-43FB-BA6D-529CD6AA669F}" sibTransId="{4EF30C08-3450-4357-9036-334C5E5E3948}"/>
    <dgm:cxn modelId="{6F929ED0-3906-42D1-A9B8-3CA66ED2B05A}" type="presOf" srcId="{50C044AF-1B3B-4EDF-8ED7-68B63F631A6D}" destId="{6F4790D1-66FF-41AA-949D-D1F3CF17860C}" srcOrd="0" destOrd="0" presId="urn:microsoft.com/office/officeart/2005/8/layout/process1"/>
    <dgm:cxn modelId="{50E791E1-0F5B-4F7F-81BA-434147DC019B}" type="presOf" srcId="{F747C274-3563-467C-B043-732370A83101}" destId="{DC9C314A-8EA6-42E6-9E17-9D0F68DF0E8D}" srcOrd="0" destOrd="0" presId="urn:microsoft.com/office/officeart/2005/8/layout/process1"/>
    <dgm:cxn modelId="{CC8D642A-DADC-4962-9592-15765BDDC00E}" type="presParOf" srcId="{892A36D1-E169-4BFA-8226-B6CBDD2D13C9}" destId="{6F4790D1-66FF-41AA-949D-D1F3CF17860C}" srcOrd="0" destOrd="0" presId="urn:microsoft.com/office/officeart/2005/8/layout/process1"/>
    <dgm:cxn modelId="{B08AB112-1B36-4B52-AA19-6A881411E2DF}" type="presParOf" srcId="{892A36D1-E169-4BFA-8226-B6CBDD2D13C9}" destId="{DC9C314A-8EA6-42E6-9E17-9D0F68DF0E8D}" srcOrd="1" destOrd="0" presId="urn:microsoft.com/office/officeart/2005/8/layout/process1"/>
    <dgm:cxn modelId="{EE7DF3BB-A192-456B-8D0F-70C35AAC66A8}" type="presParOf" srcId="{DC9C314A-8EA6-42E6-9E17-9D0F68DF0E8D}" destId="{1DDF7466-8BE6-4CA2-91DF-97F6A0C7E181}" srcOrd="0" destOrd="0" presId="urn:microsoft.com/office/officeart/2005/8/layout/process1"/>
    <dgm:cxn modelId="{EAE8048B-FC18-48DD-8559-216C02C97929}" type="presParOf" srcId="{892A36D1-E169-4BFA-8226-B6CBDD2D13C9}" destId="{562D2D5A-8BA7-4805-BCED-7AD62BD486A3}" srcOrd="2" destOrd="0" presId="urn:microsoft.com/office/officeart/2005/8/layout/process1"/>
    <dgm:cxn modelId="{C353A60B-652C-4F6B-A037-313FEFFF3B14}" type="presParOf" srcId="{892A36D1-E169-4BFA-8226-B6CBDD2D13C9}" destId="{D0BC95D8-A6CB-4834-9862-A68E12659164}" srcOrd="3" destOrd="0" presId="urn:microsoft.com/office/officeart/2005/8/layout/process1"/>
    <dgm:cxn modelId="{D426FCE2-5CAA-4FC4-BABA-2DEAF637D323}" type="presParOf" srcId="{D0BC95D8-A6CB-4834-9862-A68E12659164}" destId="{8B067930-EE0F-4498-8222-61F38A3695E3}" srcOrd="0" destOrd="0" presId="urn:microsoft.com/office/officeart/2005/8/layout/process1"/>
    <dgm:cxn modelId="{857873F4-8549-4FFE-A02F-633C239671A1}" type="presParOf" srcId="{892A36D1-E169-4BFA-8226-B6CBDD2D13C9}" destId="{8D18F8C0-381C-4317-A2AC-826BDC9DD6C0}" srcOrd="4" destOrd="0" presId="urn:microsoft.com/office/officeart/2005/8/layout/process1"/>
    <dgm:cxn modelId="{D76790D2-4B19-4F4A-9622-1E202035F003}" type="presParOf" srcId="{892A36D1-E169-4BFA-8226-B6CBDD2D13C9}" destId="{F8C10622-A7D0-43E4-A0D0-62F7DBDB0F18}" srcOrd="5" destOrd="0" presId="urn:microsoft.com/office/officeart/2005/8/layout/process1"/>
    <dgm:cxn modelId="{4FF700AC-CA25-4404-9E9C-D541032C7B03}" type="presParOf" srcId="{F8C10622-A7D0-43E4-A0D0-62F7DBDB0F18}" destId="{CC12245B-FF0E-4B8B-B8FE-525A502B9DD3}" srcOrd="0" destOrd="0" presId="urn:microsoft.com/office/officeart/2005/8/layout/process1"/>
    <dgm:cxn modelId="{6863717E-BDD9-4BBA-B010-16C0D5C90E27}" type="presParOf" srcId="{892A36D1-E169-4BFA-8226-B6CBDD2D13C9}" destId="{5F3A37BA-9E34-4434-8AE9-C4F11DD423C0}" srcOrd="6" destOrd="0" presId="urn:microsoft.com/office/officeart/2005/8/layout/process1"/>
    <dgm:cxn modelId="{0CD75E59-4D0B-40A9-B7C3-953BA2DC0B39}" type="presParOf" srcId="{892A36D1-E169-4BFA-8226-B6CBDD2D13C9}" destId="{FE2DBE67-A268-4D06-BE5B-F56D3A9C3507}" srcOrd="7" destOrd="0" presId="urn:microsoft.com/office/officeart/2005/8/layout/process1"/>
    <dgm:cxn modelId="{24D7DB23-824F-4180-BD7D-76C52E14E5A7}" type="presParOf" srcId="{FE2DBE67-A268-4D06-BE5B-F56D3A9C3507}" destId="{EF83FCAB-0E9E-4287-AC08-D318D2EA2F64}" srcOrd="0" destOrd="0" presId="urn:microsoft.com/office/officeart/2005/8/layout/process1"/>
    <dgm:cxn modelId="{8DBB9125-78B5-46F4-BB75-4505D68D4269}" type="presParOf" srcId="{892A36D1-E169-4BFA-8226-B6CBDD2D13C9}" destId="{679D6985-C2EF-4326-8BA8-CB6E280398F8}" srcOrd="8"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4790D1-66FF-41AA-949D-D1F3CF17860C}">
      <dsp:nvSpPr>
        <dsp:cNvPr id="0" name=""/>
        <dsp:cNvSpPr/>
      </dsp:nvSpPr>
      <dsp:spPr>
        <a:xfrm>
          <a:off x="4422" y="446201"/>
          <a:ext cx="1371043" cy="82262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sv-SE" sz="1900" kern="1200" err="1">
              <a:latin typeface="Aptos Display" panose="02110004020202020204"/>
            </a:rPr>
            <a:t>Källsystem</a:t>
          </a:r>
          <a:r>
            <a:rPr lang="sv-SE" sz="1900" kern="1200">
              <a:latin typeface="Aptos Display" panose="02110004020202020204"/>
            </a:rPr>
            <a:t> </a:t>
          </a:r>
          <a:endParaRPr lang="sv-SE" sz="1900" kern="1200"/>
        </a:p>
      </dsp:txBody>
      <dsp:txXfrm>
        <a:off x="28516" y="470295"/>
        <a:ext cx="1322855" cy="774437"/>
      </dsp:txXfrm>
    </dsp:sp>
    <dsp:sp modelId="{DC9C314A-8EA6-42E6-9E17-9D0F68DF0E8D}">
      <dsp:nvSpPr>
        <dsp:cNvPr id="0" name=""/>
        <dsp:cNvSpPr/>
      </dsp:nvSpPr>
      <dsp:spPr>
        <a:xfrm>
          <a:off x="1512570" y="687505"/>
          <a:ext cx="290661" cy="3400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GB" sz="600" kern="1200"/>
        </a:p>
      </dsp:txBody>
      <dsp:txXfrm>
        <a:off x="1512570" y="755509"/>
        <a:ext cx="203463" cy="204010"/>
      </dsp:txXfrm>
    </dsp:sp>
    <dsp:sp modelId="{562D2D5A-8BA7-4805-BCED-7AD62BD486A3}">
      <dsp:nvSpPr>
        <dsp:cNvPr id="0" name=""/>
        <dsp:cNvSpPr/>
      </dsp:nvSpPr>
      <dsp:spPr>
        <a:xfrm>
          <a:off x="1923883" y="446201"/>
          <a:ext cx="1371043" cy="82262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sv-SE" sz="1900" kern="1200">
              <a:latin typeface="Aptos Display" panose="02110004020202020204"/>
            </a:rPr>
            <a:t>Data Integration</a:t>
          </a:r>
          <a:endParaRPr lang="sv-SE" sz="1900" kern="1200"/>
        </a:p>
      </dsp:txBody>
      <dsp:txXfrm>
        <a:off x="1947977" y="470295"/>
        <a:ext cx="1322855" cy="774437"/>
      </dsp:txXfrm>
    </dsp:sp>
    <dsp:sp modelId="{D0BC95D8-A6CB-4834-9862-A68E12659164}">
      <dsp:nvSpPr>
        <dsp:cNvPr id="0" name=""/>
        <dsp:cNvSpPr/>
      </dsp:nvSpPr>
      <dsp:spPr>
        <a:xfrm>
          <a:off x="3432030" y="687505"/>
          <a:ext cx="290661" cy="3400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GB" sz="600" kern="1200"/>
        </a:p>
      </dsp:txBody>
      <dsp:txXfrm>
        <a:off x="3432030" y="755509"/>
        <a:ext cx="203463" cy="204010"/>
      </dsp:txXfrm>
    </dsp:sp>
    <dsp:sp modelId="{8D18F8C0-381C-4317-A2AC-826BDC9DD6C0}">
      <dsp:nvSpPr>
        <dsp:cNvPr id="0" name=""/>
        <dsp:cNvSpPr/>
      </dsp:nvSpPr>
      <dsp:spPr>
        <a:xfrm>
          <a:off x="3843343" y="446201"/>
          <a:ext cx="1371043" cy="82262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sv-SE" sz="1900" kern="1200">
              <a:latin typeface="Aptos Display" panose="02110004020202020204"/>
            </a:rPr>
            <a:t>Analytisk Data Lager</a:t>
          </a:r>
          <a:endParaRPr lang="sv-SE" sz="1900" kern="1200"/>
        </a:p>
      </dsp:txBody>
      <dsp:txXfrm>
        <a:off x="3867437" y="470295"/>
        <a:ext cx="1322855" cy="774437"/>
      </dsp:txXfrm>
    </dsp:sp>
    <dsp:sp modelId="{F8C10622-A7D0-43E4-A0D0-62F7DBDB0F18}">
      <dsp:nvSpPr>
        <dsp:cNvPr id="0" name=""/>
        <dsp:cNvSpPr/>
      </dsp:nvSpPr>
      <dsp:spPr>
        <a:xfrm>
          <a:off x="5351491" y="687505"/>
          <a:ext cx="290661" cy="3400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GB" sz="600" kern="1200"/>
        </a:p>
      </dsp:txBody>
      <dsp:txXfrm>
        <a:off x="5351491" y="755509"/>
        <a:ext cx="203463" cy="204010"/>
      </dsp:txXfrm>
    </dsp:sp>
    <dsp:sp modelId="{5F3A37BA-9E34-4434-8AE9-C4F11DD423C0}">
      <dsp:nvSpPr>
        <dsp:cNvPr id="0" name=""/>
        <dsp:cNvSpPr/>
      </dsp:nvSpPr>
      <dsp:spPr>
        <a:xfrm>
          <a:off x="5762804" y="446201"/>
          <a:ext cx="1371043" cy="82262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sv-SE" sz="1900" kern="1200">
              <a:latin typeface="Aptos Display" panose="02110004020202020204"/>
            </a:rPr>
            <a:t>BI Verktyg</a:t>
          </a:r>
        </a:p>
      </dsp:txBody>
      <dsp:txXfrm>
        <a:off x="5786898" y="470295"/>
        <a:ext cx="1322855" cy="774437"/>
      </dsp:txXfrm>
    </dsp:sp>
    <dsp:sp modelId="{FE2DBE67-A268-4D06-BE5B-F56D3A9C3507}">
      <dsp:nvSpPr>
        <dsp:cNvPr id="0" name=""/>
        <dsp:cNvSpPr/>
      </dsp:nvSpPr>
      <dsp:spPr>
        <a:xfrm>
          <a:off x="7270952" y="687505"/>
          <a:ext cx="290661" cy="3400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a:p>
          <a:pPr marL="0" lvl="0" indent="0" algn="ctr" defTabSz="266700">
            <a:lnSpc>
              <a:spcPct val="90000"/>
            </a:lnSpc>
            <a:spcBef>
              <a:spcPct val="0"/>
            </a:spcBef>
            <a:spcAft>
              <a:spcPct val="35000"/>
            </a:spcAft>
            <a:buNone/>
          </a:pPr>
          <a:endParaRPr lang="sv-SE" sz="600" kern="1200"/>
        </a:p>
      </dsp:txBody>
      <dsp:txXfrm>
        <a:off x="7270952" y="755509"/>
        <a:ext cx="203463" cy="204010"/>
      </dsp:txXfrm>
    </dsp:sp>
    <dsp:sp modelId="{679D6985-C2EF-4326-8BA8-CB6E280398F8}">
      <dsp:nvSpPr>
        <dsp:cNvPr id="0" name=""/>
        <dsp:cNvSpPr/>
      </dsp:nvSpPr>
      <dsp:spPr>
        <a:xfrm>
          <a:off x="7682265" y="446201"/>
          <a:ext cx="1371043" cy="82262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sv-SE" sz="1900" kern="1200">
              <a:latin typeface="Aptos Display" panose="02110004020202020204"/>
            </a:rPr>
            <a:t>Information Leverans</a:t>
          </a:r>
        </a:p>
      </dsp:txBody>
      <dsp:txXfrm>
        <a:off x="7706359" y="470295"/>
        <a:ext cx="1322855" cy="77443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2T08:08:43.573"/>
    </inkml:context>
    <inkml:brush xml:id="br0">
      <inkml:brushProperty name="width" value="0.1" units="cm"/>
      <inkml:brushProperty name="height" value="0.1" units="cm"/>
    </inkml:brush>
  </inkml:definitions>
  <inkml:trace contextRef="#ctx0" brushRef="#br0">17339 8140 16383 0 0,'4'0'0'0'0,"7"5"0"0"0,5 1 0 0 0,4-1 0 0 0,4 0 0 0 0,2 3 0 0 0,1-1 0 0 0,0 0 0 0 0,-4 3 0 0 0,-2 3 0 0 0,0 1 0 0 0,6 1 0 0 0,2 8 0 0 0,5 4 0 0 0,6 6 0 0 0,0 7 0 0 0,-1 0 0 0 0,-4-5 0 0 0,-8-6 0 0 0,-3 2 0 0 0,-2 5 0 0 0,4 4 0 0 0,7 10 0 0 0,2 0 0 0 0,0 1 0 0 0,-2 0 0 0 0,-2 1 0 0 0,-2-5 0 0 0,-6-5 0 0 0,-2-1 0 0 0,-5-3 0 0 0,-1 0 0 0 0,2 4 0 0 0,3-6 0 0 0,1-1 0 0 0,3 4 0 0 0,-4-1 0 0 0,0-3 0 0 0,5 7 0 0 0,-1 4 0 0 0,3 4 0 0 0,2 2 0 0 0,1 1 0 0 0,4 1 0 0 0,0-1 0 0 0,0-8 0 0 0,-3-8 0 0 0,-5-6 0 0 0,-8-4 0 0 0,-3-6 0 0 0,-3-2 0 0 0,0-1 0 0 0,-1 2 0 0 0,1 2 0 0 0,3 1 0 0 0,0 6 0 0 0,1 3 0 0 0,2-5 0 0 0,3-2 0 0 0,-2-1 0 0 0,-5 0 0 0 0,0 0 0 0 0,3-3 0 0 0,-3-2 0 0 0,1 1 0 0 0,3 1 0 0 0,3-2 0 0 0,-3-1 0 0 0,1-3 0 0 0,0 5 0 0 0,3-2 0 0 0,1 2 0 0 0,2-3 0 0 0,1-5 0 0 0,-5 0 0 0 0,0-1 0 0 0,-5 1 0 0 0,0-1 0 0 0,-3-3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2-12T08:08:43.574"/>
    </inkml:context>
    <inkml:brush xml:id="br0">
      <inkml:brushProperty name="width" value="0.1" units="cm"/>
      <inkml:brushProperty name="height" value="0.1" units="cm"/>
    </inkml:brush>
  </inkml:definitions>
  <inkml:trace contextRef="#ctx0" brushRef="#br0">19560 8070 16383 0 0,'-4'9'0'0'0,"-6"2"0"0"0,-11 14 0 0 0,-10 15 0 0 0,-8 15 0 0 0,-8 15 0 0 0,-8 13 0 0 0,-8 7 0 0 0,2-4 0 0 0,-2-2 0 0 0,0-3 0 0 0,8-15 0 0 0,8-15 0 0 0,11-10 0 0 0,13-9 0 0 0,6-5 0 0 0,1-3 0 0 0,-2-1 0 0 0,-1 1 0 0 0,-2-1 0 0 0,-7 2 0 0 0,-3 0 0 0 0,4 0 0 0 0,2-3 0 0 0,1-7 0 0 0,5 0 0 0 0,0-3 0 0 0,5 0 0 0 0,-1 4 0 0 0,-2-2 0 0 0,-7-3 0 0 0,-4 1 0 0 0,-5 8 0 0 0,-7 8 0 0 0,-6 5 0 0 0,-3 1 0 0 0,-2-1 0 0 0,2-2 0 0 0,11-1 0 0 0,6-6 0 0 0,5-7 0 0 0,7-2 0 0 0,2-4 0 0 0,0 1 0 0 0,-2 3 0 0 0,-6 3 0 0 0,-7 4 0 0 0,-8 1 0 0 0,0 2 0 0 0,-3 1 0 0 0,-3 1 0 0 0,-1 0 0 0 0,-3 4 0 0 0,4 1 0 0 0,5-4 0 0 0,5-3 0 0 0,5 3 0 0 0,-1 6 0 0 0,4 2 0 0 0,4-6 0 0 0,-4 2 0 0 0,0-1 0 0 0,3-1 0 0 0,3-6 0 0 0,1 2 0 0 0,-1 2 0 0 0,-1-1 0 0 0,0 1 0 0 0,3-1 0 0 0,1-5 0 0 0,4-1 0 0 0,5 0 0 0 0,4 0 0 0 0,3-2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042228-A0A0-48A6-83AD-BC2C6D9015A3}" type="datetimeFigureOut">
              <a:rPr lang="sv-SE" smtClean="0"/>
              <a:t>2024-12-13</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E61A90-C71E-4C35-BAAE-8F9CA900A38C}" type="slidenum">
              <a:rPr lang="sv-SE" smtClean="0"/>
              <a:t>‹#›</a:t>
            </a:fld>
            <a:endParaRPr lang="sv-SE"/>
          </a:p>
        </p:txBody>
      </p:sp>
    </p:spTree>
    <p:extLst>
      <p:ext uri="{BB962C8B-B14F-4D97-AF65-F5344CB8AC3E}">
        <p14:creationId xmlns:p14="http://schemas.microsoft.com/office/powerpoint/2010/main" val="32036476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i="1" err="1"/>
              <a:t>Välkomna</a:t>
            </a:r>
            <a:r>
              <a:rPr lang="en-US" i="1"/>
              <a:t> till </a:t>
            </a:r>
            <a:r>
              <a:rPr lang="en-US" i="1" err="1"/>
              <a:t>vår</a:t>
            </a:r>
            <a:r>
              <a:rPr lang="en-US" i="1"/>
              <a:t> presentation. </a:t>
            </a:r>
            <a:endParaRPr lang="sv-SE"/>
          </a:p>
          <a:p>
            <a:r>
              <a:rPr lang="en-US" i="1"/>
              <a:t>I </a:t>
            </a:r>
            <a:r>
              <a:rPr lang="en-US" i="1" err="1"/>
              <a:t>en</a:t>
            </a:r>
            <a:r>
              <a:rPr lang="en-US" i="1"/>
              <a:t> </a:t>
            </a:r>
            <a:r>
              <a:rPr lang="en-US" i="1" err="1"/>
              <a:t>tid</a:t>
            </a:r>
            <a:r>
              <a:rPr lang="en-US" i="1"/>
              <a:t> </a:t>
            </a:r>
            <a:r>
              <a:rPr lang="en-US" i="1" err="1"/>
              <a:t>där</a:t>
            </a:r>
            <a:r>
              <a:rPr lang="en-US" i="1"/>
              <a:t> data driver </a:t>
            </a:r>
            <a:r>
              <a:rPr lang="en-US" i="1" err="1"/>
              <a:t>utvecklingen</a:t>
            </a:r>
            <a:r>
              <a:rPr lang="en-US" i="1"/>
              <a:t> </a:t>
            </a:r>
            <a:r>
              <a:rPr lang="en-US" i="1" err="1"/>
              <a:t>inom</a:t>
            </a:r>
            <a:r>
              <a:rPr lang="en-US" i="1"/>
              <a:t> </a:t>
            </a:r>
            <a:r>
              <a:rPr lang="en-US" i="1" err="1"/>
              <a:t>detaljhandeln</a:t>
            </a:r>
            <a:r>
              <a:rPr lang="en-US" i="1"/>
              <a:t> </a:t>
            </a:r>
            <a:r>
              <a:rPr lang="en-US" i="1" err="1"/>
              <a:t>är</a:t>
            </a:r>
            <a:r>
              <a:rPr lang="en-US" i="1"/>
              <a:t> det </a:t>
            </a:r>
            <a:r>
              <a:rPr lang="en-US" i="1" err="1"/>
              <a:t>avgörande</a:t>
            </a:r>
            <a:r>
              <a:rPr lang="en-US" i="1"/>
              <a:t> </a:t>
            </a:r>
            <a:r>
              <a:rPr lang="en-US" i="1" err="1"/>
              <a:t>att</a:t>
            </a:r>
            <a:r>
              <a:rPr lang="en-US" i="1"/>
              <a:t> H&amp;M </a:t>
            </a:r>
            <a:r>
              <a:rPr lang="en-US" i="1" err="1"/>
              <a:t>har</a:t>
            </a:r>
            <a:r>
              <a:rPr lang="en-US" i="1"/>
              <a:t> </a:t>
            </a:r>
            <a:r>
              <a:rPr lang="en-US" i="1" err="1"/>
              <a:t>rätt</a:t>
            </a:r>
            <a:r>
              <a:rPr lang="en-US" i="1"/>
              <a:t> </a:t>
            </a:r>
            <a:r>
              <a:rPr lang="en-US" i="1" err="1"/>
              <a:t>verktyg</a:t>
            </a:r>
            <a:r>
              <a:rPr lang="en-US" i="1"/>
              <a:t> för </a:t>
            </a:r>
            <a:r>
              <a:rPr lang="en-US" i="1" err="1"/>
              <a:t>att</a:t>
            </a:r>
            <a:r>
              <a:rPr lang="en-US" i="1"/>
              <a:t> </a:t>
            </a:r>
            <a:r>
              <a:rPr lang="en-US" i="1" err="1"/>
              <a:t>inte</a:t>
            </a:r>
            <a:r>
              <a:rPr lang="en-US" i="1"/>
              <a:t> bara </a:t>
            </a:r>
            <a:r>
              <a:rPr lang="en-US" i="1" err="1"/>
              <a:t>möta</a:t>
            </a:r>
            <a:r>
              <a:rPr lang="en-US" i="1"/>
              <a:t> </a:t>
            </a:r>
            <a:r>
              <a:rPr lang="en-US" i="1" err="1"/>
              <a:t>dagens</a:t>
            </a:r>
            <a:r>
              <a:rPr lang="en-US" i="1"/>
              <a:t> </a:t>
            </a:r>
            <a:r>
              <a:rPr lang="en-US" i="1" err="1"/>
              <a:t>krav</a:t>
            </a:r>
            <a:r>
              <a:rPr lang="en-US" i="1"/>
              <a:t>, </a:t>
            </a:r>
            <a:r>
              <a:rPr lang="en-US" i="1" err="1"/>
              <a:t>utan</a:t>
            </a:r>
            <a:r>
              <a:rPr lang="en-US" i="1"/>
              <a:t> </a:t>
            </a:r>
            <a:r>
              <a:rPr lang="en-US" i="1" err="1"/>
              <a:t>också</a:t>
            </a:r>
            <a:r>
              <a:rPr lang="en-US" i="1"/>
              <a:t> </a:t>
            </a:r>
            <a:r>
              <a:rPr lang="en-US" i="1" err="1"/>
              <a:t>framtidens</a:t>
            </a:r>
            <a:r>
              <a:rPr lang="en-US" i="1"/>
              <a:t> </a:t>
            </a:r>
            <a:r>
              <a:rPr lang="en-US" i="1" err="1"/>
              <a:t>möjligheter</a:t>
            </a:r>
            <a:r>
              <a:rPr lang="en-US" i="1"/>
              <a:t>.</a:t>
            </a:r>
            <a:endParaRPr lang="sv-SE"/>
          </a:p>
        </p:txBody>
      </p:sp>
      <p:sp>
        <p:nvSpPr>
          <p:cNvPr id="4" name="Platshållare för bildnummer 3"/>
          <p:cNvSpPr>
            <a:spLocks noGrp="1"/>
          </p:cNvSpPr>
          <p:nvPr>
            <p:ph type="sldNum" sz="quarter" idx="5"/>
          </p:nvPr>
        </p:nvSpPr>
        <p:spPr/>
        <p:txBody>
          <a:bodyPr/>
          <a:lstStyle/>
          <a:p>
            <a:fld id="{44E61A90-C71E-4C35-BAAE-8F9CA900A38C}" type="slidenum">
              <a:rPr lang="sv-SE" smtClean="0"/>
              <a:t>1</a:t>
            </a:fld>
            <a:endParaRPr lang="sv-SE"/>
          </a:p>
        </p:txBody>
      </p:sp>
    </p:spTree>
    <p:extLst>
      <p:ext uri="{BB962C8B-B14F-4D97-AF65-F5344CB8AC3E}">
        <p14:creationId xmlns:p14="http://schemas.microsoft.com/office/powerpoint/2010/main" val="25940706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Vi </a:t>
            </a:r>
            <a:r>
              <a:rPr lang="en-US" err="1"/>
              <a:t>är</a:t>
            </a:r>
            <a:r>
              <a:rPr lang="en-US"/>
              <a:t> </a:t>
            </a:r>
            <a:r>
              <a:rPr lang="en-US" err="1"/>
              <a:t>ju</a:t>
            </a:r>
            <a:r>
              <a:rPr lang="en-US"/>
              <a:t> </a:t>
            </a:r>
            <a:r>
              <a:rPr lang="en-US" err="1"/>
              <a:t>ett</a:t>
            </a:r>
            <a:r>
              <a:rPr lang="en-US"/>
              <a:t> </a:t>
            </a:r>
            <a:r>
              <a:rPr lang="en-US" err="1"/>
              <a:t>multinationellt</a:t>
            </a:r>
            <a:r>
              <a:rPr lang="en-US"/>
              <a:t> </a:t>
            </a:r>
            <a:r>
              <a:rPr lang="en-US" err="1"/>
              <a:t>företag</a:t>
            </a:r>
            <a:r>
              <a:rPr lang="en-US"/>
              <a:t> med </a:t>
            </a:r>
            <a:r>
              <a:rPr lang="en-US" err="1"/>
              <a:t>verksamhet</a:t>
            </a:r>
            <a:r>
              <a:rPr lang="en-US"/>
              <a:t> </a:t>
            </a:r>
            <a:r>
              <a:rPr lang="en-US" err="1"/>
              <a:t>i</a:t>
            </a:r>
            <a:r>
              <a:rPr lang="en-US"/>
              <a:t> </a:t>
            </a:r>
            <a:r>
              <a:rPr lang="en-US" err="1"/>
              <a:t>butiker</a:t>
            </a:r>
            <a:r>
              <a:rPr lang="en-US"/>
              <a:t>, </a:t>
            </a:r>
            <a:r>
              <a:rPr lang="en-US" err="1"/>
              <a:t>kontor</a:t>
            </a:r>
            <a:r>
              <a:rPr lang="en-US"/>
              <a:t>, lager </a:t>
            </a:r>
            <a:r>
              <a:rPr lang="en-US" err="1"/>
              <a:t>och</a:t>
            </a:r>
            <a:r>
              <a:rPr lang="en-US"/>
              <a:t> e-</a:t>
            </a:r>
            <a:r>
              <a:rPr lang="en-US" err="1"/>
              <a:t>handel</a:t>
            </a:r>
            <a:r>
              <a:rPr lang="en-US"/>
              <a:t> </a:t>
            </a:r>
            <a:r>
              <a:rPr lang="en-US" err="1"/>
              <a:t>över</a:t>
            </a:r>
            <a:r>
              <a:rPr lang="en-US"/>
              <a:t> </a:t>
            </a:r>
            <a:r>
              <a:rPr lang="en-US" err="1"/>
              <a:t>hela</a:t>
            </a:r>
            <a:r>
              <a:rPr lang="en-US"/>
              <a:t> </a:t>
            </a:r>
            <a:r>
              <a:rPr lang="en-US" err="1"/>
              <a:t>världen</a:t>
            </a:r>
            <a:r>
              <a:rPr lang="en-US"/>
              <a:t>. För </a:t>
            </a:r>
            <a:r>
              <a:rPr lang="en-US" err="1"/>
              <a:t>att</a:t>
            </a:r>
            <a:r>
              <a:rPr lang="en-US"/>
              <a:t> </a:t>
            </a:r>
            <a:r>
              <a:rPr lang="en-US" err="1"/>
              <a:t>kunna</a:t>
            </a:r>
            <a:r>
              <a:rPr lang="en-US"/>
              <a:t> </a:t>
            </a:r>
            <a:r>
              <a:rPr lang="en-US" err="1"/>
              <a:t>hantera</a:t>
            </a:r>
            <a:r>
              <a:rPr lang="en-US"/>
              <a:t> </a:t>
            </a:r>
            <a:r>
              <a:rPr lang="en-US" err="1"/>
              <a:t>vår</a:t>
            </a:r>
            <a:r>
              <a:rPr lang="en-US"/>
              <a:t> </a:t>
            </a:r>
            <a:r>
              <a:rPr lang="en-US" err="1"/>
              <a:t>omfattande</a:t>
            </a:r>
            <a:r>
              <a:rPr lang="en-US"/>
              <a:t> </a:t>
            </a:r>
            <a:r>
              <a:rPr lang="en-US" err="1"/>
              <a:t>verksamhet</a:t>
            </a:r>
            <a:r>
              <a:rPr lang="en-US"/>
              <a:t> </a:t>
            </a:r>
            <a:r>
              <a:rPr lang="en-US" err="1"/>
              <a:t>behöver</a:t>
            </a:r>
            <a:r>
              <a:rPr lang="en-US"/>
              <a:t> vi </a:t>
            </a:r>
            <a:r>
              <a:rPr lang="en-US" err="1"/>
              <a:t>en</a:t>
            </a:r>
            <a:r>
              <a:rPr lang="en-US"/>
              <a:t> </a:t>
            </a:r>
            <a:r>
              <a:rPr lang="en-US" err="1"/>
              <a:t>lösning</a:t>
            </a:r>
            <a:r>
              <a:rPr lang="en-US"/>
              <a:t> </a:t>
            </a:r>
            <a:r>
              <a:rPr lang="en-US" err="1"/>
              <a:t>som</a:t>
            </a:r>
            <a:r>
              <a:rPr lang="en-US"/>
              <a:t> </a:t>
            </a:r>
            <a:r>
              <a:rPr lang="en-US" err="1"/>
              <a:t>möjliggör</a:t>
            </a:r>
            <a:r>
              <a:rPr lang="en-US"/>
              <a:t> integration av data </a:t>
            </a:r>
            <a:r>
              <a:rPr lang="en-US" err="1"/>
              <a:t>från</a:t>
            </a:r>
            <a:r>
              <a:rPr lang="en-US"/>
              <a:t> </a:t>
            </a:r>
            <a:r>
              <a:rPr lang="en-US" err="1"/>
              <a:t>flera</a:t>
            </a:r>
            <a:r>
              <a:rPr lang="en-US"/>
              <a:t> </a:t>
            </a:r>
            <a:r>
              <a:rPr lang="en-US" err="1"/>
              <a:t>affärskritiska</a:t>
            </a:r>
            <a:r>
              <a:rPr lang="en-US"/>
              <a:t> system </a:t>
            </a:r>
            <a:r>
              <a:rPr lang="en-US" err="1"/>
              <a:t>och</a:t>
            </a:r>
            <a:r>
              <a:rPr lang="en-US"/>
              <a:t> </a:t>
            </a:r>
            <a:r>
              <a:rPr lang="en-US" err="1"/>
              <a:t>lokaliteter</a:t>
            </a:r>
            <a:r>
              <a:rPr lang="en-US"/>
              <a:t>, </a:t>
            </a:r>
            <a:r>
              <a:rPr lang="en-US" err="1"/>
              <a:t>såsom</a:t>
            </a:r>
            <a:r>
              <a:rPr lang="en-US"/>
              <a:t> </a:t>
            </a:r>
            <a:r>
              <a:rPr lang="en-US" err="1"/>
              <a:t>kassasystem</a:t>
            </a:r>
            <a:r>
              <a:rPr lang="en-US"/>
              <a:t>, </a:t>
            </a:r>
            <a:r>
              <a:rPr lang="en-US" err="1"/>
              <a:t>lagerstatus</a:t>
            </a:r>
            <a:r>
              <a:rPr lang="en-US"/>
              <a:t>, </a:t>
            </a:r>
            <a:r>
              <a:rPr lang="en-US" err="1"/>
              <a:t>inköp</a:t>
            </a:r>
            <a:r>
              <a:rPr lang="en-US"/>
              <a:t>, CRM </a:t>
            </a:r>
            <a:r>
              <a:rPr lang="en-US" err="1"/>
              <a:t>och</a:t>
            </a:r>
            <a:r>
              <a:rPr lang="en-US"/>
              <a:t> e-</a:t>
            </a:r>
            <a:r>
              <a:rPr lang="en-US" err="1"/>
              <a:t>handel</a:t>
            </a:r>
            <a:r>
              <a:rPr lang="en-US"/>
              <a:t>.</a:t>
            </a:r>
          </a:p>
          <a:p>
            <a:endParaRPr lang="en-US"/>
          </a:p>
          <a:p>
            <a:r>
              <a:rPr lang="en-US"/>
              <a:t>Azure </a:t>
            </a:r>
            <a:r>
              <a:rPr lang="en-US" err="1"/>
              <a:t>erbjuder</a:t>
            </a:r>
            <a:r>
              <a:rPr lang="en-US"/>
              <a:t> </a:t>
            </a:r>
            <a:r>
              <a:rPr lang="en-US" err="1"/>
              <a:t>över</a:t>
            </a:r>
            <a:r>
              <a:rPr lang="en-US"/>
              <a:t> 90 inbyggda anslutningsappar för exempelvis PayPal, Salesforce och Jira, vilket gör det enkelt att koppla olika system. Dessutom är systemen skalbara och kan hantera ökade datamängder när verksamheten växer, samt hantera tillfälliga toppar.</a:t>
            </a:r>
          </a:p>
          <a:p>
            <a:r>
              <a:rPr lang="en-US"/>
              <a:t>En </a:t>
            </a:r>
            <a:r>
              <a:rPr lang="en-US" err="1"/>
              <a:t>stor</a:t>
            </a:r>
            <a:r>
              <a:rPr lang="en-US"/>
              <a:t> </a:t>
            </a:r>
            <a:r>
              <a:rPr lang="en-US" err="1"/>
              <a:t>fördel</a:t>
            </a:r>
            <a:r>
              <a:rPr lang="en-US"/>
              <a:t> för </a:t>
            </a:r>
            <a:r>
              <a:rPr lang="en-US" err="1"/>
              <a:t>oss</a:t>
            </a:r>
            <a:r>
              <a:rPr lang="en-US"/>
              <a:t> </a:t>
            </a:r>
            <a:r>
              <a:rPr lang="en-US" err="1"/>
              <a:t>på</a:t>
            </a:r>
            <a:r>
              <a:rPr lang="en-US"/>
              <a:t> H&amp;M </a:t>
            </a:r>
            <a:r>
              <a:rPr lang="en-US" err="1"/>
              <a:t>är</a:t>
            </a:r>
            <a:r>
              <a:rPr lang="en-US"/>
              <a:t> </a:t>
            </a:r>
            <a:r>
              <a:rPr lang="en-US" err="1"/>
              <a:t>att</a:t>
            </a:r>
            <a:r>
              <a:rPr lang="en-US"/>
              <a:t> </a:t>
            </a:r>
            <a:r>
              <a:rPr lang="en-US" err="1"/>
              <a:t>många</a:t>
            </a:r>
            <a:r>
              <a:rPr lang="en-US"/>
              <a:t> av </a:t>
            </a:r>
            <a:r>
              <a:rPr lang="en-US" err="1"/>
              <a:t>våra</a:t>
            </a:r>
            <a:r>
              <a:rPr lang="en-US"/>
              <a:t> </a:t>
            </a:r>
            <a:r>
              <a:rPr lang="en-US" err="1"/>
              <a:t>medarbetare</a:t>
            </a:r>
            <a:r>
              <a:rPr lang="en-US"/>
              <a:t> redan </a:t>
            </a:r>
            <a:r>
              <a:rPr lang="en-US" err="1"/>
              <a:t>är</a:t>
            </a:r>
            <a:r>
              <a:rPr lang="en-US"/>
              <a:t> </a:t>
            </a:r>
            <a:r>
              <a:rPr lang="en-US" err="1"/>
              <a:t>vana</a:t>
            </a:r>
            <a:r>
              <a:rPr lang="en-US"/>
              <a:t> vid </a:t>
            </a:r>
            <a:r>
              <a:rPr lang="en-US" err="1"/>
              <a:t>Microsofts</a:t>
            </a:r>
            <a:r>
              <a:rPr lang="en-US"/>
              <a:t> </a:t>
            </a:r>
            <a:r>
              <a:rPr lang="en-US" err="1"/>
              <a:t>produkter</a:t>
            </a:r>
            <a:r>
              <a:rPr lang="en-US"/>
              <a:t>; </a:t>
            </a:r>
            <a:r>
              <a:rPr lang="en-US" err="1"/>
              <a:t>som</a:t>
            </a:r>
            <a:r>
              <a:rPr lang="en-US"/>
              <a:t> Office 365. Detta </a:t>
            </a:r>
            <a:r>
              <a:rPr lang="en-US" err="1"/>
              <a:t>gör</a:t>
            </a:r>
            <a:r>
              <a:rPr lang="en-US"/>
              <a:t> </a:t>
            </a:r>
            <a:r>
              <a:rPr lang="en-US" err="1"/>
              <a:t>att</a:t>
            </a:r>
            <a:r>
              <a:rPr lang="en-US"/>
              <a:t> </a:t>
            </a:r>
            <a:r>
              <a:rPr lang="en-US" err="1"/>
              <a:t>anställda</a:t>
            </a:r>
            <a:r>
              <a:rPr lang="en-US"/>
              <a:t> </a:t>
            </a:r>
            <a:r>
              <a:rPr lang="en-US" err="1"/>
              <a:t>snabbt</a:t>
            </a:r>
            <a:r>
              <a:rPr lang="en-US"/>
              <a:t> </a:t>
            </a:r>
            <a:r>
              <a:rPr lang="en-US" err="1"/>
              <a:t>känner</a:t>
            </a:r>
            <a:r>
              <a:rPr lang="en-US"/>
              <a:t> sig </a:t>
            </a:r>
            <a:r>
              <a:rPr lang="en-US" err="1"/>
              <a:t>bekväma</a:t>
            </a:r>
            <a:r>
              <a:rPr lang="en-US"/>
              <a:t> </a:t>
            </a:r>
            <a:r>
              <a:rPr lang="en-US" err="1"/>
              <a:t>i</a:t>
            </a:r>
            <a:r>
              <a:rPr lang="en-US"/>
              <a:t> Azures </a:t>
            </a:r>
            <a:r>
              <a:rPr lang="en-US" err="1"/>
              <a:t>miljöer</a:t>
            </a:r>
            <a:r>
              <a:rPr lang="en-US"/>
              <a:t>.</a:t>
            </a:r>
          </a:p>
          <a:p>
            <a:endParaRPr lang="en-US"/>
          </a:p>
          <a:p>
            <a:r>
              <a:rPr lang="en-US"/>
              <a:t>Med Azure Data Factory </a:t>
            </a:r>
            <a:r>
              <a:rPr lang="en-US" err="1"/>
              <a:t>kan</a:t>
            </a:r>
            <a:r>
              <a:rPr lang="en-US"/>
              <a:t> vi </a:t>
            </a:r>
            <a:r>
              <a:rPr lang="en-US" err="1"/>
              <a:t>smidigt</a:t>
            </a:r>
            <a:r>
              <a:rPr lang="en-US"/>
              <a:t> </a:t>
            </a:r>
            <a:r>
              <a:rPr lang="en-US" err="1"/>
              <a:t>bygga</a:t>
            </a:r>
            <a:r>
              <a:rPr lang="en-US"/>
              <a:t> ETL- </a:t>
            </a:r>
            <a:r>
              <a:rPr lang="en-US" err="1"/>
              <a:t>och</a:t>
            </a:r>
            <a:r>
              <a:rPr lang="en-US"/>
              <a:t> ELT-</a:t>
            </a:r>
            <a:r>
              <a:rPr lang="en-US" err="1"/>
              <a:t>flöden</a:t>
            </a:r>
            <a:r>
              <a:rPr lang="en-US"/>
              <a:t>, tack </a:t>
            </a:r>
            <a:r>
              <a:rPr lang="en-US" err="1"/>
              <a:t>vare</a:t>
            </a:r>
            <a:r>
              <a:rPr lang="en-US"/>
              <a:t> </a:t>
            </a:r>
            <a:r>
              <a:rPr lang="en-US" err="1"/>
              <a:t>dess</a:t>
            </a:r>
            <a:r>
              <a:rPr lang="en-US"/>
              <a:t> low/ no-code-</a:t>
            </a:r>
            <a:r>
              <a:rPr lang="en-US" err="1"/>
              <a:t>miljö</a:t>
            </a:r>
            <a:r>
              <a:rPr lang="en-US"/>
              <a:t>. Detta </a:t>
            </a:r>
            <a:r>
              <a:rPr lang="en-US" err="1"/>
              <a:t>gör</a:t>
            </a:r>
            <a:r>
              <a:rPr lang="en-US"/>
              <a:t> </a:t>
            </a:r>
            <a:r>
              <a:rPr lang="en-US" err="1"/>
              <a:t>att</a:t>
            </a:r>
            <a:r>
              <a:rPr lang="en-US"/>
              <a:t> </a:t>
            </a:r>
            <a:r>
              <a:rPr lang="en-US" err="1"/>
              <a:t>våra</a:t>
            </a:r>
            <a:r>
              <a:rPr lang="en-US"/>
              <a:t> team </a:t>
            </a:r>
            <a:r>
              <a:rPr lang="en-US" err="1"/>
              <a:t>snabbt</a:t>
            </a:r>
            <a:r>
              <a:rPr lang="en-US"/>
              <a:t> </a:t>
            </a:r>
            <a:r>
              <a:rPr lang="en-US" err="1"/>
              <a:t>kan</a:t>
            </a:r>
            <a:r>
              <a:rPr lang="en-US"/>
              <a:t> </a:t>
            </a:r>
            <a:r>
              <a:rPr lang="en-US" err="1"/>
              <a:t>integrera</a:t>
            </a:r>
            <a:r>
              <a:rPr lang="en-US"/>
              <a:t> data </a:t>
            </a:r>
            <a:r>
              <a:rPr lang="en-US" err="1"/>
              <a:t>från</a:t>
            </a:r>
            <a:r>
              <a:rPr lang="en-US"/>
              <a:t> </a:t>
            </a:r>
            <a:r>
              <a:rPr lang="en-US" err="1"/>
              <a:t>lokala</a:t>
            </a:r>
            <a:r>
              <a:rPr lang="en-US"/>
              <a:t> system </a:t>
            </a:r>
            <a:r>
              <a:rPr lang="en-US" err="1"/>
              <a:t>och</a:t>
            </a:r>
            <a:r>
              <a:rPr lang="en-US"/>
              <a:t> </a:t>
            </a:r>
            <a:r>
              <a:rPr lang="en-US" err="1"/>
              <a:t>molntjänster</a:t>
            </a:r>
            <a:r>
              <a:rPr lang="en-US"/>
              <a:t>, </a:t>
            </a:r>
            <a:r>
              <a:rPr lang="en-US" err="1"/>
              <a:t>samtidigt</a:t>
            </a:r>
            <a:r>
              <a:rPr lang="en-US"/>
              <a:t> </a:t>
            </a:r>
            <a:r>
              <a:rPr lang="en-US" err="1"/>
              <a:t>som</a:t>
            </a:r>
            <a:r>
              <a:rPr lang="en-US"/>
              <a:t> det </a:t>
            </a:r>
            <a:r>
              <a:rPr lang="en-US" err="1"/>
              <a:t>underlättar</a:t>
            </a:r>
            <a:r>
              <a:rPr lang="en-US"/>
              <a:t> </a:t>
            </a:r>
            <a:r>
              <a:rPr lang="en-US" err="1"/>
              <a:t>hantering</a:t>
            </a:r>
            <a:r>
              <a:rPr lang="en-US"/>
              <a:t> av data </a:t>
            </a:r>
            <a:r>
              <a:rPr lang="en-US" err="1"/>
              <a:t>i</a:t>
            </a:r>
            <a:r>
              <a:rPr lang="en-US"/>
              <a:t> </a:t>
            </a:r>
            <a:r>
              <a:rPr lang="en-US" err="1"/>
              <a:t>stor</a:t>
            </a:r>
            <a:r>
              <a:rPr lang="en-US"/>
              <a:t> </a:t>
            </a:r>
            <a:r>
              <a:rPr lang="en-US" err="1"/>
              <a:t>skala</a:t>
            </a:r>
            <a:r>
              <a:rPr lang="en-US"/>
              <a:t>. Till </a:t>
            </a:r>
            <a:r>
              <a:rPr lang="en-US" err="1"/>
              <a:t>exempel</a:t>
            </a:r>
            <a:r>
              <a:rPr lang="en-US"/>
              <a:t> </a:t>
            </a:r>
            <a:r>
              <a:rPr lang="en-US" err="1"/>
              <a:t>kan</a:t>
            </a:r>
            <a:r>
              <a:rPr lang="en-US"/>
              <a:t> </a:t>
            </a:r>
            <a:r>
              <a:rPr lang="en-US" err="1"/>
              <a:t>försäljningsdata</a:t>
            </a:r>
            <a:r>
              <a:rPr lang="en-US"/>
              <a:t> </a:t>
            </a:r>
            <a:r>
              <a:rPr lang="en-US" err="1"/>
              <a:t>från</a:t>
            </a:r>
            <a:r>
              <a:rPr lang="en-US"/>
              <a:t> </a:t>
            </a:r>
            <a:r>
              <a:rPr lang="en-US" err="1"/>
              <a:t>kassasystem</a:t>
            </a:r>
            <a:r>
              <a:rPr lang="en-US"/>
              <a:t> </a:t>
            </a:r>
            <a:r>
              <a:rPr lang="en-US" err="1"/>
              <a:t>automatiskt</a:t>
            </a:r>
            <a:r>
              <a:rPr lang="en-US"/>
              <a:t> </a:t>
            </a:r>
            <a:r>
              <a:rPr lang="en-US" err="1"/>
              <a:t>kombineras</a:t>
            </a:r>
            <a:r>
              <a:rPr lang="en-US"/>
              <a:t> med </a:t>
            </a:r>
            <a:r>
              <a:rPr lang="en-US" err="1"/>
              <a:t>lagerinformation</a:t>
            </a:r>
            <a:r>
              <a:rPr lang="en-US"/>
              <a:t> för </a:t>
            </a:r>
            <a:r>
              <a:rPr lang="en-US" err="1"/>
              <a:t>att</a:t>
            </a:r>
            <a:r>
              <a:rPr lang="en-US"/>
              <a:t> </a:t>
            </a:r>
            <a:r>
              <a:rPr lang="en-US" err="1"/>
              <a:t>optimera</a:t>
            </a:r>
            <a:r>
              <a:rPr lang="en-US"/>
              <a:t> </a:t>
            </a:r>
            <a:r>
              <a:rPr lang="en-US" err="1"/>
              <a:t>inköp</a:t>
            </a:r>
            <a:r>
              <a:rPr lang="en-US"/>
              <a:t> </a:t>
            </a:r>
            <a:r>
              <a:rPr lang="en-US" err="1"/>
              <a:t>och</a:t>
            </a:r>
            <a:r>
              <a:rPr lang="en-US"/>
              <a:t> </a:t>
            </a:r>
            <a:r>
              <a:rPr lang="en-US" err="1"/>
              <a:t>logistik</a:t>
            </a:r>
            <a:r>
              <a:rPr lang="en-US"/>
              <a:t>.</a:t>
            </a:r>
          </a:p>
          <a:p>
            <a:endParaRPr lang="en-US"/>
          </a:p>
          <a:p>
            <a:r>
              <a:rPr lang="en-US"/>
              <a:t>Med </a:t>
            </a:r>
            <a:r>
              <a:rPr lang="en-US" err="1"/>
              <a:t>servercenter</a:t>
            </a:r>
            <a:r>
              <a:rPr lang="en-US"/>
              <a:t> </a:t>
            </a:r>
            <a:r>
              <a:rPr lang="en-US" err="1"/>
              <a:t>på</a:t>
            </a:r>
            <a:r>
              <a:rPr lang="en-US"/>
              <a:t> </a:t>
            </a:r>
            <a:r>
              <a:rPr lang="en-US" err="1"/>
              <a:t>över</a:t>
            </a:r>
            <a:r>
              <a:rPr lang="en-US"/>
              <a:t> 60 </a:t>
            </a:r>
            <a:r>
              <a:rPr lang="en-US" err="1"/>
              <a:t>platser</a:t>
            </a:r>
            <a:r>
              <a:rPr lang="en-US"/>
              <a:t> </a:t>
            </a:r>
            <a:r>
              <a:rPr lang="en-US" err="1"/>
              <a:t>i</a:t>
            </a:r>
            <a:r>
              <a:rPr lang="en-US"/>
              <a:t> </a:t>
            </a:r>
            <a:r>
              <a:rPr lang="en-US" err="1"/>
              <a:t>världen</a:t>
            </a:r>
            <a:r>
              <a:rPr lang="en-US"/>
              <a:t> </a:t>
            </a:r>
            <a:r>
              <a:rPr lang="en-US" err="1"/>
              <a:t>erbjuder</a:t>
            </a:r>
            <a:r>
              <a:rPr lang="en-US"/>
              <a:t> Azure </a:t>
            </a:r>
            <a:r>
              <a:rPr lang="en-US" err="1"/>
              <a:t>en</a:t>
            </a:r>
            <a:r>
              <a:rPr lang="en-US"/>
              <a:t> </a:t>
            </a:r>
            <a:r>
              <a:rPr lang="en-US" err="1"/>
              <a:t>oöverträffad</a:t>
            </a:r>
            <a:r>
              <a:rPr lang="en-US"/>
              <a:t> </a:t>
            </a:r>
            <a:r>
              <a:rPr lang="en-US" err="1"/>
              <a:t>möjlighet</a:t>
            </a:r>
            <a:r>
              <a:rPr lang="en-US"/>
              <a:t> </a:t>
            </a:r>
            <a:r>
              <a:rPr lang="en-US" err="1"/>
              <a:t>att</a:t>
            </a:r>
            <a:r>
              <a:rPr lang="en-US"/>
              <a:t> </a:t>
            </a:r>
            <a:r>
              <a:rPr lang="en-US" err="1"/>
              <a:t>processa</a:t>
            </a:r>
            <a:r>
              <a:rPr lang="en-US"/>
              <a:t> data </a:t>
            </a:r>
            <a:r>
              <a:rPr lang="en-US" err="1"/>
              <a:t>nära</a:t>
            </a:r>
            <a:r>
              <a:rPr lang="en-US"/>
              <a:t> </a:t>
            </a:r>
            <a:r>
              <a:rPr lang="en-US" err="1"/>
              <a:t>källan</a:t>
            </a:r>
            <a:r>
              <a:rPr lang="en-US"/>
              <a:t>, </a:t>
            </a:r>
            <a:r>
              <a:rPr lang="en-US" err="1"/>
              <a:t>vilket</a:t>
            </a:r>
            <a:r>
              <a:rPr lang="en-US"/>
              <a:t> </a:t>
            </a:r>
            <a:r>
              <a:rPr lang="en-US" err="1"/>
              <a:t>minskar</a:t>
            </a:r>
            <a:r>
              <a:rPr lang="en-US"/>
              <a:t> </a:t>
            </a:r>
            <a:r>
              <a:rPr lang="en-US" err="1"/>
              <a:t>fördröjning</a:t>
            </a:r>
            <a:r>
              <a:rPr lang="en-US"/>
              <a:t> </a:t>
            </a:r>
            <a:r>
              <a:rPr lang="en-US" err="1"/>
              <a:t>och</a:t>
            </a:r>
            <a:r>
              <a:rPr lang="en-US"/>
              <a:t> </a:t>
            </a:r>
            <a:r>
              <a:rPr lang="en-US" err="1"/>
              <a:t>ökar</a:t>
            </a:r>
            <a:r>
              <a:rPr lang="en-US"/>
              <a:t> </a:t>
            </a:r>
            <a:r>
              <a:rPr lang="en-US" err="1"/>
              <a:t>prestandan</a:t>
            </a:r>
            <a:r>
              <a:rPr lang="en-US"/>
              <a:t>. Som </a:t>
            </a:r>
            <a:r>
              <a:rPr lang="en-US" err="1"/>
              <a:t>tidigare</a:t>
            </a:r>
            <a:r>
              <a:rPr lang="en-US"/>
              <a:t> </a:t>
            </a:r>
            <a:r>
              <a:rPr lang="en-US" err="1"/>
              <a:t>nämnt</a:t>
            </a:r>
            <a:r>
              <a:rPr lang="en-US"/>
              <a:t> </a:t>
            </a:r>
            <a:r>
              <a:rPr lang="en-US" err="1"/>
              <a:t>är</a:t>
            </a:r>
            <a:r>
              <a:rPr lang="en-US"/>
              <a:t> det </a:t>
            </a:r>
            <a:r>
              <a:rPr lang="en-US" err="1"/>
              <a:t>är</a:t>
            </a:r>
            <a:r>
              <a:rPr lang="en-US"/>
              <a:t> </a:t>
            </a:r>
            <a:r>
              <a:rPr lang="en-US" err="1"/>
              <a:t>enkelt</a:t>
            </a:r>
            <a:r>
              <a:rPr lang="en-US"/>
              <a:t> </a:t>
            </a:r>
            <a:r>
              <a:rPr lang="en-US" err="1"/>
              <a:t>att</a:t>
            </a:r>
            <a:r>
              <a:rPr lang="en-US"/>
              <a:t> </a:t>
            </a:r>
            <a:r>
              <a:rPr lang="en-US" err="1"/>
              <a:t>skala</a:t>
            </a:r>
            <a:r>
              <a:rPr lang="en-US"/>
              <a:t> </a:t>
            </a:r>
            <a:r>
              <a:rPr lang="en-US" err="1"/>
              <a:t>upp</a:t>
            </a:r>
            <a:r>
              <a:rPr lang="en-US"/>
              <a:t> </a:t>
            </a:r>
            <a:r>
              <a:rPr lang="en-US" err="1"/>
              <a:t>när</a:t>
            </a:r>
            <a:r>
              <a:rPr lang="en-US"/>
              <a:t> </a:t>
            </a:r>
            <a:r>
              <a:rPr lang="en-US" err="1"/>
              <a:t>våra</a:t>
            </a:r>
            <a:r>
              <a:rPr lang="en-US"/>
              <a:t> </a:t>
            </a:r>
            <a:r>
              <a:rPr lang="en-US" err="1"/>
              <a:t>databehov</a:t>
            </a:r>
            <a:r>
              <a:rPr lang="en-US"/>
              <a:t> </a:t>
            </a:r>
            <a:r>
              <a:rPr lang="en-US" err="1"/>
              <a:t>ökar</a:t>
            </a:r>
            <a:r>
              <a:rPr lang="en-US"/>
              <a:t>, </a:t>
            </a:r>
            <a:r>
              <a:rPr lang="en-US" err="1"/>
              <a:t>och</a:t>
            </a:r>
            <a:r>
              <a:rPr lang="en-US"/>
              <a:t> tack </a:t>
            </a:r>
            <a:r>
              <a:rPr lang="en-US" err="1"/>
              <a:t>vare</a:t>
            </a:r>
            <a:r>
              <a:rPr lang="en-US"/>
              <a:t> Azures </a:t>
            </a:r>
            <a:r>
              <a:rPr lang="en-US" err="1"/>
              <a:t>hybridmolnstöd</a:t>
            </a:r>
            <a:r>
              <a:rPr lang="en-US"/>
              <a:t> </a:t>
            </a:r>
            <a:r>
              <a:rPr lang="en-US" err="1"/>
              <a:t>kan</a:t>
            </a:r>
            <a:r>
              <a:rPr lang="en-US"/>
              <a:t> vi </a:t>
            </a:r>
            <a:r>
              <a:rPr lang="en-US" err="1"/>
              <a:t>också</a:t>
            </a:r>
            <a:r>
              <a:rPr lang="en-US"/>
              <a:t> </a:t>
            </a:r>
            <a:r>
              <a:rPr lang="en-US" err="1"/>
              <a:t>integrera</a:t>
            </a:r>
            <a:r>
              <a:rPr lang="en-US"/>
              <a:t> </a:t>
            </a:r>
            <a:r>
              <a:rPr lang="en-US" err="1"/>
              <a:t>våra</a:t>
            </a:r>
            <a:r>
              <a:rPr lang="en-US"/>
              <a:t> </a:t>
            </a:r>
            <a:r>
              <a:rPr lang="en-US" err="1"/>
              <a:t>befintliga</a:t>
            </a:r>
            <a:r>
              <a:rPr lang="en-US"/>
              <a:t> </a:t>
            </a:r>
            <a:r>
              <a:rPr lang="en-US" err="1"/>
              <a:t>lokala</a:t>
            </a:r>
            <a:r>
              <a:rPr lang="en-US"/>
              <a:t> system.</a:t>
            </a:r>
          </a:p>
          <a:p>
            <a:endParaRPr lang="en-US"/>
          </a:p>
          <a:p>
            <a:r>
              <a:rPr lang="en-US"/>
              <a:t>Andra </a:t>
            </a:r>
            <a:r>
              <a:rPr lang="en-US" err="1"/>
              <a:t>lösningar</a:t>
            </a:r>
            <a:r>
              <a:rPr lang="en-US"/>
              <a:t>, </a:t>
            </a:r>
            <a:r>
              <a:rPr lang="en-US" err="1"/>
              <a:t>som</a:t>
            </a:r>
            <a:r>
              <a:rPr lang="en-US"/>
              <a:t> SAP:s </a:t>
            </a:r>
            <a:r>
              <a:rPr lang="en-US" err="1"/>
              <a:t>egna</a:t>
            </a:r>
            <a:r>
              <a:rPr lang="en-US"/>
              <a:t> </a:t>
            </a:r>
            <a:r>
              <a:rPr lang="en-US" err="1"/>
              <a:t>molntjänster</a:t>
            </a:r>
            <a:r>
              <a:rPr lang="en-US"/>
              <a:t>, </a:t>
            </a:r>
            <a:r>
              <a:rPr lang="en-US" err="1"/>
              <a:t>kan</a:t>
            </a:r>
            <a:r>
              <a:rPr lang="en-US"/>
              <a:t> </a:t>
            </a:r>
            <a:r>
              <a:rPr lang="en-US" err="1"/>
              <a:t>vara</a:t>
            </a:r>
            <a:r>
              <a:rPr lang="en-US"/>
              <a:t> </a:t>
            </a:r>
            <a:r>
              <a:rPr lang="en-US" err="1"/>
              <a:t>effektiva</a:t>
            </a:r>
            <a:r>
              <a:rPr lang="en-US"/>
              <a:t> för </a:t>
            </a:r>
            <a:r>
              <a:rPr lang="en-US" err="1"/>
              <a:t>vissa</a:t>
            </a:r>
            <a:r>
              <a:rPr lang="en-US"/>
              <a:t> </a:t>
            </a:r>
            <a:r>
              <a:rPr lang="en-US" err="1"/>
              <a:t>scenarier</a:t>
            </a:r>
            <a:r>
              <a:rPr lang="en-US"/>
              <a:t> men </a:t>
            </a:r>
            <a:r>
              <a:rPr lang="en-US" err="1"/>
              <a:t>är</a:t>
            </a:r>
            <a:r>
              <a:rPr lang="en-US"/>
              <a:t> </a:t>
            </a:r>
            <a:r>
              <a:rPr lang="en-US" err="1"/>
              <a:t>ofta</a:t>
            </a:r>
            <a:r>
              <a:rPr lang="en-US"/>
              <a:t> </a:t>
            </a:r>
            <a:r>
              <a:rPr lang="en-US" err="1"/>
              <a:t>mer</a:t>
            </a:r>
            <a:r>
              <a:rPr lang="en-US"/>
              <a:t> </a:t>
            </a:r>
            <a:r>
              <a:rPr lang="en-US" err="1"/>
              <a:t>begränsade</a:t>
            </a:r>
            <a:r>
              <a:rPr lang="en-US"/>
              <a:t> </a:t>
            </a:r>
            <a:r>
              <a:rPr lang="en-US" err="1"/>
              <a:t>i</a:t>
            </a:r>
            <a:r>
              <a:rPr lang="en-US"/>
              <a:t> </a:t>
            </a:r>
            <a:r>
              <a:rPr lang="en-US" err="1"/>
              <a:t>flexibilitet</a:t>
            </a:r>
            <a:r>
              <a:rPr lang="en-US"/>
              <a:t> </a:t>
            </a:r>
            <a:r>
              <a:rPr lang="en-US" err="1"/>
              <a:t>och</a:t>
            </a:r>
            <a:r>
              <a:rPr lang="en-US"/>
              <a:t> </a:t>
            </a:r>
            <a:r>
              <a:rPr lang="en-US" err="1"/>
              <a:t>kräver</a:t>
            </a:r>
            <a:r>
              <a:rPr lang="en-US"/>
              <a:t> </a:t>
            </a:r>
            <a:r>
              <a:rPr lang="en-US" err="1"/>
              <a:t>högre</a:t>
            </a:r>
            <a:r>
              <a:rPr lang="en-US"/>
              <a:t> </a:t>
            </a:r>
            <a:r>
              <a:rPr lang="en-US" err="1"/>
              <a:t>anpassningskostnader</a:t>
            </a:r>
            <a:r>
              <a:rPr lang="en-US"/>
              <a:t>. Azure </a:t>
            </a:r>
            <a:r>
              <a:rPr lang="en-US" err="1"/>
              <a:t>erbjuder</a:t>
            </a:r>
            <a:r>
              <a:rPr lang="en-US"/>
              <a:t> </a:t>
            </a:r>
            <a:r>
              <a:rPr lang="en-US" err="1"/>
              <a:t>i</a:t>
            </a:r>
            <a:r>
              <a:rPr lang="en-US"/>
              <a:t> det </a:t>
            </a:r>
            <a:r>
              <a:rPr lang="en-US" err="1"/>
              <a:t>stora</a:t>
            </a:r>
            <a:r>
              <a:rPr lang="en-US"/>
              <a:t> </a:t>
            </a:r>
            <a:r>
              <a:rPr lang="en-US" err="1"/>
              <a:t>hela</a:t>
            </a:r>
            <a:r>
              <a:rPr lang="en-US"/>
              <a:t> </a:t>
            </a:r>
            <a:r>
              <a:rPr lang="en-US" err="1"/>
              <a:t>ett</a:t>
            </a:r>
            <a:r>
              <a:rPr lang="en-US"/>
              <a:t> </a:t>
            </a:r>
            <a:r>
              <a:rPr lang="en-US" err="1"/>
              <a:t>mer</a:t>
            </a:r>
            <a:r>
              <a:rPr lang="en-US"/>
              <a:t> </a:t>
            </a:r>
            <a:r>
              <a:rPr lang="en-US" err="1"/>
              <a:t>öppet</a:t>
            </a:r>
            <a:r>
              <a:rPr lang="en-US"/>
              <a:t> </a:t>
            </a:r>
            <a:r>
              <a:rPr lang="en-US" err="1"/>
              <a:t>och</a:t>
            </a:r>
            <a:r>
              <a:rPr lang="en-US"/>
              <a:t> </a:t>
            </a:r>
            <a:r>
              <a:rPr lang="en-US" err="1"/>
              <a:t>kostnadseffektivt</a:t>
            </a:r>
            <a:r>
              <a:rPr lang="en-US"/>
              <a:t> </a:t>
            </a:r>
            <a:r>
              <a:rPr lang="en-US" err="1"/>
              <a:t>ekosystem</a:t>
            </a:r>
            <a:r>
              <a:rPr lang="en-US"/>
              <a:t>.</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44E61A90-C71E-4C35-BAAE-8F9CA900A38C}" type="slidenum">
              <a:rPr lang="sv-SE" smtClean="0"/>
              <a:t>10</a:t>
            </a:fld>
            <a:endParaRPr lang="sv-SE"/>
          </a:p>
        </p:txBody>
      </p:sp>
    </p:spTree>
    <p:extLst>
      <p:ext uri="{BB962C8B-B14F-4D97-AF65-F5344CB8AC3E}">
        <p14:creationId xmlns:p14="http://schemas.microsoft.com/office/powerpoint/2010/main" val="31907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E"/>
              <a:t>Denna </a:t>
            </a:r>
            <a:r>
              <a:rPr lang="en-SE" err="1"/>
              <a:t>Diagramen</a:t>
            </a:r>
            <a:r>
              <a:rPr lang="sv-SE"/>
              <a:t> illustrerar hur data flödar genom en organisation och omvandlas från rådata till användbara affärsinsikter. Varje steg är avgörande för att säkerställa att </a:t>
            </a:r>
            <a:r>
              <a:rPr lang="sv-SE" err="1"/>
              <a:t>datan</a:t>
            </a:r>
            <a:r>
              <a:rPr lang="sv-SE"/>
              <a:t> är korrekt, aktuell och användbar för strategiska och operativa beslut.</a:t>
            </a:r>
            <a:r>
              <a:rPr lang="en-SE"/>
              <a:t> </a:t>
            </a:r>
            <a:r>
              <a:rPr lang="en-SE" err="1"/>
              <a:t>Därför</a:t>
            </a:r>
            <a:r>
              <a:rPr lang="en-SE"/>
              <a:t> </a:t>
            </a:r>
            <a:r>
              <a:rPr lang="en-SE" err="1"/>
              <a:t>är</a:t>
            </a:r>
            <a:r>
              <a:rPr lang="en-SE"/>
              <a:t> </a:t>
            </a:r>
            <a:r>
              <a:rPr lang="en-SE" err="1"/>
              <a:t>väldigt</a:t>
            </a:r>
            <a:r>
              <a:rPr lang="en-SE"/>
              <a:t> </a:t>
            </a:r>
            <a:r>
              <a:rPr lang="en-SE" err="1"/>
              <a:t>viktigt</a:t>
            </a:r>
            <a:r>
              <a:rPr lang="en-SE"/>
              <a:t> </a:t>
            </a:r>
            <a:r>
              <a:rPr lang="en-SE" err="1"/>
              <a:t>att</a:t>
            </a:r>
            <a:r>
              <a:rPr lang="en-SE"/>
              <a:t> </a:t>
            </a:r>
            <a:r>
              <a:rPr lang="en-SE" err="1"/>
              <a:t>vara</a:t>
            </a:r>
            <a:r>
              <a:rPr lang="en-SE"/>
              <a:t> </a:t>
            </a:r>
            <a:r>
              <a:rPr lang="en-SE" err="1"/>
              <a:t>förberett</a:t>
            </a:r>
            <a:r>
              <a:rPr lang="en-SE"/>
              <a:t> </a:t>
            </a:r>
            <a:r>
              <a:rPr lang="en-SE" err="1"/>
              <a:t>och</a:t>
            </a:r>
            <a:r>
              <a:rPr lang="en-SE"/>
              <a:t> </a:t>
            </a:r>
            <a:r>
              <a:rPr lang="en-SE" err="1"/>
              <a:t>analysera</a:t>
            </a:r>
            <a:r>
              <a:rPr lang="en-SE"/>
              <a:t> </a:t>
            </a:r>
            <a:r>
              <a:rPr lang="en-SE" err="1"/>
              <a:t>alla</a:t>
            </a:r>
            <a:r>
              <a:rPr lang="en-SE"/>
              <a:t> </a:t>
            </a:r>
            <a:r>
              <a:rPr lang="en-SE" err="1"/>
              <a:t>delar</a:t>
            </a:r>
            <a:r>
              <a:rPr lang="en-SE"/>
              <a:t> av flödet</a:t>
            </a:r>
            <a:endParaRPr lang="en-GB"/>
          </a:p>
        </p:txBody>
      </p:sp>
      <p:sp>
        <p:nvSpPr>
          <p:cNvPr id="4" name="Slide Number Placeholder 3"/>
          <p:cNvSpPr>
            <a:spLocks noGrp="1"/>
          </p:cNvSpPr>
          <p:nvPr>
            <p:ph type="sldNum" sz="quarter" idx="5"/>
          </p:nvPr>
        </p:nvSpPr>
        <p:spPr/>
        <p:txBody>
          <a:bodyPr/>
          <a:lstStyle/>
          <a:p>
            <a:fld id="{44E61A90-C71E-4C35-BAAE-8F9CA900A38C}" type="slidenum">
              <a:rPr lang="sv-SE" smtClean="0"/>
              <a:t>12</a:t>
            </a:fld>
            <a:endParaRPr lang="sv-SE"/>
          </a:p>
        </p:txBody>
      </p:sp>
    </p:spTree>
    <p:extLst>
      <p:ext uri="{BB962C8B-B14F-4D97-AF65-F5344CB8AC3E}">
        <p14:creationId xmlns:p14="http://schemas.microsoft.com/office/powerpoint/2010/main" val="354090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E"/>
              <a:t>Vi </a:t>
            </a:r>
            <a:r>
              <a:rPr lang="en-SE" err="1"/>
              <a:t>har</a:t>
            </a:r>
            <a:r>
              <a:rPr lang="en-SE"/>
              <a:t> </a:t>
            </a:r>
            <a:r>
              <a:rPr lang="en-SE" err="1"/>
              <a:t>kollat</a:t>
            </a:r>
            <a:r>
              <a:rPr lang="en-SE"/>
              <a:t> </a:t>
            </a:r>
            <a:r>
              <a:rPr lang="en-SE" err="1"/>
              <a:t>på</a:t>
            </a:r>
            <a:r>
              <a:rPr lang="en-SE"/>
              <a:t> </a:t>
            </a:r>
            <a:r>
              <a:rPr lang="en-SE" err="1"/>
              <a:t>olika</a:t>
            </a:r>
            <a:r>
              <a:rPr lang="en-SE"/>
              <a:t> </a:t>
            </a:r>
            <a:r>
              <a:rPr lang="en-SE" err="1"/>
              <a:t>verktyg</a:t>
            </a:r>
            <a:r>
              <a:rPr lang="en-SE"/>
              <a:t> </a:t>
            </a:r>
            <a:r>
              <a:rPr lang="en-SE" err="1"/>
              <a:t>och</a:t>
            </a:r>
            <a:r>
              <a:rPr lang="en-SE"/>
              <a:t> </a:t>
            </a:r>
            <a:r>
              <a:rPr lang="en-SE" err="1"/>
              <a:t>funktioner</a:t>
            </a:r>
            <a:r>
              <a:rPr lang="en-SE"/>
              <a:t> </a:t>
            </a:r>
            <a:r>
              <a:rPr lang="en-SE" err="1"/>
              <a:t>hos</a:t>
            </a:r>
            <a:r>
              <a:rPr lang="en-SE"/>
              <a:t> </a:t>
            </a:r>
            <a:r>
              <a:rPr lang="en-SE" err="1"/>
              <a:t>olika</a:t>
            </a:r>
            <a:r>
              <a:rPr lang="en-SE"/>
              <a:t> </a:t>
            </a:r>
            <a:r>
              <a:rPr lang="en-SE" err="1"/>
              <a:t>leverantör</a:t>
            </a:r>
            <a:r>
              <a:rPr lang="en-SE"/>
              <a:t> </a:t>
            </a:r>
            <a:r>
              <a:rPr lang="en-SE" err="1"/>
              <a:t>och</a:t>
            </a:r>
            <a:r>
              <a:rPr lang="en-SE"/>
              <a:t> </a:t>
            </a:r>
            <a:r>
              <a:rPr lang="en-SE" err="1"/>
              <a:t>som</a:t>
            </a:r>
            <a:r>
              <a:rPr lang="en-SE"/>
              <a:t> </a:t>
            </a:r>
            <a:r>
              <a:rPr lang="en-SE" err="1"/>
              <a:t>ni</a:t>
            </a:r>
            <a:r>
              <a:rPr lang="en-SE"/>
              <a:t> ser de 3 </a:t>
            </a:r>
            <a:r>
              <a:rPr lang="en-SE" err="1"/>
              <a:t>stora</a:t>
            </a:r>
            <a:r>
              <a:rPr lang="en-SE"/>
              <a:t> </a:t>
            </a:r>
            <a:r>
              <a:rPr lang="en-SE" err="1"/>
              <a:t>målnleverantörer</a:t>
            </a:r>
            <a:r>
              <a:rPr lang="en-SE"/>
              <a:t> </a:t>
            </a:r>
            <a:r>
              <a:rPr lang="en-SE" err="1"/>
              <a:t>får</a:t>
            </a:r>
            <a:r>
              <a:rPr lang="en-SE"/>
              <a:t> </a:t>
            </a:r>
            <a:r>
              <a:rPr lang="en-SE" err="1"/>
              <a:t>högre</a:t>
            </a:r>
            <a:r>
              <a:rPr lang="en-SE"/>
              <a:t> </a:t>
            </a:r>
            <a:r>
              <a:rPr lang="en-SE" err="1"/>
              <a:t>betyg</a:t>
            </a:r>
            <a:r>
              <a:rPr lang="en-SE"/>
              <a:t> </a:t>
            </a:r>
            <a:r>
              <a:rPr lang="en-SE" err="1"/>
              <a:t>när</a:t>
            </a:r>
            <a:r>
              <a:rPr lang="en-SE"/>
              <a:t> det </a:t>
            </a:r>
            <a:r>
              <a:rPr lang="en-SE" err="1"/>
              <a:t>kommer</a:t>
            </a:r>
            <a:r>
              <a:rPr lang="en-SE"/>
              <a:t> till ETL </a:t>
            </a:r>
            <a:r>
              <a:rPr lang="en-SE" err="1"/>
              <a:t>flödet</a:t>
            </a:r>
            <a:r>
              <a:rPr lang="en-SE"/>
              <a:t> </a:t>
            </a:r>
            <a:r>
              <a:rPr lang="en-SE" err="1"/>
              <a:t>och</a:t>
            </a:r>
            <a:r>
              <a:rPr lang="en-SE"/>
              <a:t> BI platform. </a:t>
            </a:r>
          </a:p>
          <a:p>
            <a:endParaRPr lang="en-SE"/>
          </a:p>
          <a:p>
            <a:r>
              <a:rPr lang="en-SE"/>
              <a:t>Men </a:t>
            </a:r>
            <a:r>
              <a:rPr lang="sv-SE"/>
              <a:t>Baserat på </a:t>
            </a:r>
            <a:r>
              <a:rPr lang="sv-SE" b="1"/>
              <a:t>användarvänlighet,</a:t>
            </a:r>
            <a:r>
              <a:rPr lang="sv-SE"/>
              <a:t> </a:t>
            </a:r>
            <a:r>
              <a:rPr lang="sv-SE" b="1"/>
              <a:t>fullständig funktionalitet </a:t>
            </a:r>
            <a:r>
              <a:rPr lang="sv-SE"/>
              <a:t>och </a:t>
            </a:r>
            <a:r>
              <a:rPr lang="sv-SE" b="1"/>
              <a:t>säkerhet</a:t>
            </a:r>
            <a:r>
              <a:rPr lang="sv-SE"/>
              <a:t> är Microsoft </a:t>
            </a:r>
            <a:r>
              <a:rPr lang="sv-SE" err="1"/>
              <a:t>Azure</a:t>
            </a:r>
            <a:r>
              <a:rPr lang="sv-SE"/>
              <a:t> det bästa övergripande valet för </a:t>
            </a:r>
            <a:r>
              <a:rPr lang="en-SE" err="1"/>
              <a:t>H&amp;Ms</a:t>
            </a:r>
            <a:r>
              <a:rPr lang="en-SE"/>
              <a:t> BI platform</a:t>
            </a:r>
            <a:r>
              <a:rPr lang="sv-SE"/>
              <a:t>. </a:t>
            </a:r>
            <a:endParaRPr lang="en-SE"/>
          </a:p>
          <a:p>
            <a:endParaRPr lang="en-SE"/>
          </a:p>
          <a:p>
            <a:r>
              <a:rPr lang="sv-SE" err="1"/>
              <a:t>Azure</a:t>
            </a:r>
            <a:r>
              <a:rPr lang="sv-SE"/>
              <a:t> tillhandahåller intuitiva verktyg med ett enhetligt gränssnitt, vilket gör det enklare för både dataingenjörer och analytiker. </a:t>
            </a:r>
            <a:endParaRPr lang="en-SE"/>
          </a:p>
          <a:p>
            <a:r>
              <a:rPr lang="sv-SE"/>
              <a:t>Till exempel förenklar </a:t>
            </a:r>
            <a:r>
              <a:rPr lang="sv-SE" err="1"/>
              <a:t>Azure</a:t>
            </a:r>
            <a:r>
              <a:rPr lang="sv-SE"/>
              <a:t> Data </a:t>
            </a:r>
            <a:r>
              <a:rPr lang="sv-SE" err="1"/>
              <a:t>Factory</a:t>
            </a:r>
            <a:r>
              <a:rPr lang="sv-SE"/>
              <a:t> ETL-arbetsflöden. </a:t>
            </a:r>
            <a:endParaRPr lang="en-SE"/>
          </a:p>
          <a:p>
            <a:endParaRPr lang="en-SE"/>
          </a:p>
          <a:p>
            <a:r>
              <a:rPr lang="sv-SE" err="1"/>
              <a:t>Azure</a:t>
            </a:r>
            <a:r>
              <a:rPr lang="sv-SE"/>
              <a:t> erbjuder en robust verktyg</a:t>
            </a:r>
            <a:r>
              <a:rPr lang="en-SE" err="1"/>
              <a:t>slåda</a:t>
            </a:r>
            <a:r>
              <a:rPr lang="sv-SE"/>
              <a:t> (t.ex. </a:t>
            </a:r>
            <a:r>
              <a:rPr lang="sv-SE" err="1"/>
              <a:t>Synapse</a:t>
            </a:r>
            <a:r>
              <a:rPr lang="sv-SE"/>
              <a:t> </a:t>
            </a:r>
            <a:r>
              <a:rPr lang="sv-SE" err="1"/>
              <a:t>Analytics</a:t>
            </a:r>
            <a:r>
              <a:rPr lang="sv-SE"/>
              <a:t>, Event </a:t>
            </a:r>
            <a:r>
              <a:rPr lang="sv-SE" err="1"/>
              <a:t>Hubs</a:t>
            </a:r>
            <a:r>
              <a:rPr lang="sv-SE"/>
              <a:t>, Data Lake </a:t>
            </a:r>
            <a:r>
              <a:rPr lang="sv-SE" err="1"/>
              <a:t>Storage</a:t>
            </a:r>
            <a:r>
              <a:rPr lang="sv-SE"/>
              <a:t>) som tillgodoser alla aspekter av dataintegration, inklusive realtidsbearbetning, </a:t>
            </a:r>
            <a:r>
              <a:rPr lang="sv-SE" err="1"/>
              <a:t>virtualisering</a:t>
            </a:r>
            <a:r>
              <a:rPr lang="sv-SE"/>
              <a:t> och analytisk</a:t>
            </a:r>
            <a:r>
              <a:rPr lang="en-SE"/>
              <a:t> data lager.</a:t>
            </a:r>
            <a:r>
              <a:rPr lang="sv-SE"/>
              <a:t> </a:t>
            </a:r>
            <a:endParaRPr lang="en-SE"/>
          </a:p>
          <a:p>
            <a:endParaRPr lang="en-SE"/>
          </a:p>
          <a:p>
            <a:r>
              <a:rPr lang="en-SE"/>
              <a:t>Mer om </a:t>
            </a:r>
            <a:r>
              <a:rPr lang="en-SE" err="1"/>
              <a:t>säkerheten</a:t>
            </a:r>
            <a:r>
              <a:rPr lang="en-SE"/>
              <a:t>, </a:t>
            </a:r>
            <a:r>
              <a:rPr lang="en-SE" err="1"/>
              <a:t>kommer</a:t>
            </a:r>
            <a:r>
              <a:rPr lang="en-SE"/>
              <a:t> vi prata  </a:t>
            </a:r>
            <a:r>
              <a:rPr lang="en-SE" err="1"/>
              <a:t>på</a:t>
            </a:r>
            <a:r>
              <a:rPr lang="en-SE"/>
              <a:t> </a:t>
            </a:r>
            <a:r>
              <a:rPr lang="en-SE" err="1"/>
              <a:t>kommande</a:t>
            </a:r>
            <a:r>
              <a:rPr lang="en-SE"/>
              <a:t> sliderna. </a:t>
            </a:r>
            <a:endParaRPr lang="en-GB"/>
          </a:p>
        </p:txBody>
      </p:sp>
      <p:sp>
        <p:nvSpPr>
          <p:cNvPr id="4" name="Slide Number Placeholder 3"/>
          <p:cNvSpPr>
            <a:spLocks noGrp="1"/>
          </p:cNvSpPr>
          <p:nvPr>
            <p:ph type="sldNum" sz="quarter" idx="5"/>
          </p:nvPr>
        </p:nvSpPr>
        <p:spPr/>
        <p:txBody>
          <a:bodyPr/>
          <a:lstStyle/>
          <a:p>
            <a:fld id="{44E61A90-C71E-4C35-BAAE-8F9CA900A38C}" type="slidenum">
              <a:rPr lang="sv-SE" smtClean="0"/>
              <a:t>13</a:t>
            </a:fld>
            <a:endParaRPr lang="sv-SE"/>
          </a:p>
        </p:txBody>
      </p:sp>
    </p:spTree>
    <p:extLst>
      <p:ext uri="{BB962C8B-B14F-4D97-AF65-F5344CB8AC3E}">
        <p14:creationId xmlns:p14="http://schemas.microsoft.com/office/powerpoint/2010/main" val="3344531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52DCC-0561-2527-CA2E-2110C26690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7F3B75-C25B-657E-EBF8-E101766FED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AB711E-3C20-71BA-7845-5BF830245690}"/>
              </a:ext>
            </a:extLst>
          </p:cNvPr>
          <p:cNvSpPr>
            <a:spLocks noGrp="1"/>
          </p:cNvSpPr>
          <p:nvPr>
            <p:ph type="body" idx="1"/>
          </p:nvPr>
        </p:nvSpPr>
        <p:spPr/>
        <p:txBody>
          <a:bodyPr/>
          <a:lstStyle/>
          <a:p>
            <a:endParaRPr lang="en-SE"/>
          </a:p>
          <a:p>
            <a:pPr algn="l"/>
            <a:r>
              <a:rPr lang="en-SE" sz="1200"/>
              <a:t>Innan vi </a:t>
            </a:r>
            <a:r>
              <a:rPr lang="en-SE" sz="1200" err="1"/>
              <a:t>går</a:t>
            </a:r>
            <a:r>
              <a:rPr lang="en-SE" sz="1200"/>
              <a:t> </a:t>
            </a:r>
            <a:r>
              <a:rPr lang="en-SE" sz="1200" err="1"/>
              <a:t>vidare</a:t>
            </a:r>
            <a:r>
              <a:rPr lang="en-SE" sz="1200"/>
              <a:t> </a:t>
            </a:r>
            <a:r>
              <a:rPr lang="en-SE" sz="1200" err="1"/>
              <a:t>och</a:t>
            </a:r>
            <a:r>
              <a:rPr lang="en-SE" sz="1200"/>
              <a:t> </a:t>
            </a:r>
            <a:r>
              <a:rPr lang="en-SE" sz="1200" err="1"/>
              <a:t>titta</a:t>
            </a:r>
            <a:r>
              <a:rPr lang="en-SE" sz="1200"/>
              <a:t> </a:t>
            </a:r>
            <a:r>
              <a:rPr lang="en-SE" sz="1200" err="1"/>
              <a:t>på</a:t>
            </a:r>
            <a:r>
              <a:rPr lang="en-SE" sz="1200"/>
              <a:t> </a:t>
            </a:r>
            <a:r>
              <a:rPr lang="en-SE" sz="1200" err="1"/>
              <a:t>säkerhets</a:t>
            </a:r>
            <a:r>
              <a:rPr lang="en-SE" sz="1200"/>
              <a:t> </a:t>
            </a:r>
            <a:r>
              <a:rPr lang="en-SE" sz="1200" err="1"/>
              <a:t>aspekter</a:t>
            </a:r>
            <a:r>
              <a:rPr lang="en-SE" sz="1200"/>
              <a:t>, </a:t>
            </a:r>
            <a:r>
              <a:rPr lang="en-GB" sz="1200"/>
              <a:t>K</a:t>
            </a:r>
            <a:r>
              <a:rPr lang="en-SE" sz="1200" err="1"/>
              <a:t>anske</a:t>
            </a:r>
            <a:r>
              <a:rPr lang="en-SE" sz="1200"/>
              <a:t> </a:t>
            </a:r>
            <a:r>
              <a:rPr lang="en-SE" sz="1200" err="1"/>
              <a:t>undrar</a:t>
            </a:r>
            <a:r>
              <a:rPr lang="en-SE" sz="1200"/>
              <a:t> </a:t>
            </a:r>
            <a:r>
              <a:rPr lang="en-SE" sz="1200" err="1"/>
              <a:t>ni</a:t>
            </a:r>
            <a:r>
              <a:rPr lang="en-SE" sz="1200"/>
              <a:t> </a:t>
            </a:r>
            <a:r>
              <a:rPr lang="en-SE" sz="1200" err="1"/>
              <a:t>varför</a:t>
            </a:r>
            <a:r>
              <a:rPr lang="en-SE" sz="1200"/>
              <a:t> </a:t>
            </a:r>
            <a:r>
              <a:rPr lang="en-SE" sz="1200" err="1"/>
              <a:t>har</a:t>
            </a:r>
            <a:r>
              <a:rPr lang="en-SE" sz="1200"/>
              <a:t> vi </a:t>
            </a:r>
            <a:r>
              <a:rPr lang="en-SE" sz="1200" err="1"/>
              <a:t>valt</a:t>
            </a:r>
            <a:r>
              <a:rPr lang="en-SE" sz="1200"/>
              <a:t> Tableau </a:t>
            </a:r>
            <a:r>
              <a:rPr lang="en-SE" sz="1200" err="1"/>
              <a:t>över</a:t>
            </a:r>
            <a:r>
              <a:rPr lang="en-SE" sz="1200"/>
              <a:t> Power BI </a:t>
            </a:r>
            <a:r>
              <a:rPr lang="en-SE" sz="1200" err="1"/>
              <a:t>som</a:t>
            </a:r>
            <a:r>
              <a:rPr lang="en-SE" sz="1200"/>
              <a:t> </a:t>
            </a:r>
            <a:r>
              <a:rPr lang="en-SE" sz="1200" err="1"/>
              <a:t>är</a:t>
            </a:r>
            <a:r>
              <a:rPr lang="en-SE" sz="1200"/>
              <a:t> Azures </a:t>
            </a:r>
            <a:r>
              <a:rPr lang="en-SE" sz="1200" err="1"/>
              <a:t>inbyggda</a:t>
            </a:r>
            <a:r>
              <a:rPr lang="en-SE" sz="1200"/>
              <a:t> BI </a:t>
            </a:r>
            <a:r>
              <a:rPr lang="en-SE" sz="1200" err="1"/>
              <a:t>verktyg</a:t>
            </a:r>
            <a:r>
              <a:rPr lang="en-SE" sz="1200"/>
              <a:t>.</a:t>
            </a:r>
          </a:p>
          <a:p>
            <a:pPr algn="l"/>
            <a:endParaRPr lang="en-SE" sz="1200"/>
          </a:p>
          <a:p>
            <a:pPr algn="l"/>
            <a:r>
              <a:rPr lang="en-SE" sz="1200"/>
              <a:t>Jo, </a:t>
            </a:r>
            <a:r>
              <a:rPr lang="sv-SE" sz="1200" err="1"/>
              <a:t>Tableau</a:t>
            </a:r>
            <a:r>
              <a:rPr lang="sv-SE" sz="1200"/>
              <a:t> är känt för att vara </a:t>
            </a:r>
            <a:r>
              <a:rPr lang="sv-SE" sz="1200" b="1"/>
              <a:t>användarvänligt</a:t>
            </a:r>
            <a:r>
              <a:rPr lang="sv-SE" sz="1200"/>
              <a:t> och passar både </a:t>
            </a:r>
            <a:r>
              <a:rPr lang="sv-SE" sz="1200" b="1"/>
              <a:t>tekniska</a:t>
            </a:r>
            <a:r>
              <a:rPr lang="sv-SE" sz="1200"/>
              <a:t> och </a:t>
            </a:r>
            <a:r>
              <a:rPr lang="sv-SE" sz="1200" b="1"/>
              <a:t>icke-tekniska</a:t>
            </a:r>
            <a:r>
              <a:rPr lang="sv-SE" sz="1200"/>
              <a:t> användare.</a:t>
            </a:r>
            <a:endParaRPr lang="en-SE" sz="1200"/>
          </a:p>
          <a:p>
            <a:pPr algn="l"/>
            <a:endParaRPr lang="en-SE" sz="1200"/>
          </a:p>
          <a:p>
            <a:pPr algn="l"/>
            <a:r>
              <a:rPr lang="sv-SE" sz="1200" err="1"/>
              <a:t>Tableau</a:t>
            </a:r>
            <a:r>
              <a:rPr lang="sv-SE" sz="1200"/>
              <a:t> är </a:t>
            </a:r>
            <a:r>
              <a:rPr lang="sv-SE" sz="1200" b="1" err="1"/>
              <a:t>cloud</a:t>
            </a:r>
            <a:r>
              <a:rPr lang="sv-SE" sz="1200" b="1"/>
              <a:t>-agnostiskt</a:t>
            </a:r>
            <a:r>
              <a:rPr lang="sv-SE" sz="1200"/>
              <a:t>, vilket innebär att det fungerar bra med flera molntjänster, inklusive </a:t>
            </a:r>
            <a:r>
              <a:rPr lang="sv-SE" sz="1200" err="1"/>
              <a:t>Azure</a:t>
            </a:r>
            <a:r>
              <a:rPr lang="sv-SE" sz="1200"/>
              <a:t>, </a:t>
            </a:r>
            <a:r>
              <a:rPr lang="sv-SE" sz="1200" err="1"/>
              <a:t>Salesforce</a:t>
            </a:r>
            <a:r>
              <a:rPr lang="sv-SE" sz="1200"/>
              <a:t> och andra plattformar.</a:t>
            </a:r>
            <a:endParaRPr lang="en-SE" sz="1200"/>
          </a:p>
          <a:p>
            <a:pPr algn="l"/>
            <a:endParaRPr lang="en-SE" sz="1200"/>
          </a:p>
          <a:p>
            <a:pPr>
              <a:defRPr/>
            </a:pPr>
            <a:r>
              <a:rPr lang="en-US"/>
              <a:t>H&amp;M </a:t>
            </a:r>
            <a:r>
              <a:rPr lang="en-US" err="1"/>
              <a:t>har</a:t>
            </a:r>
            <a:r>
              <a:rPr lang="en-US"/>
              <a:t> redan </a:t>
            </a:r>
            <a:r>
              <a:rPr lang="en-US" err="1"/>
              <a:t>en</a:t>
            </a:r>
            <a:r>
              <a:rPr lang="en-US"/>
              <a:t> stark </a:t>
            </a:r>
            <a:r>
              <a:rPr lang="en-US" err="1"/>
              <a:t>teknisk</a:t>
            </a:r>
            <a:r>
              <a:rPr lang="en-US"/>
              <a:t> </a:t>
            </a:r>
            <a:r>
              <a:rPr lang="en-US" err="1"/>
              <a:t>grund</a:t>
            </a:r>
            <a:r>
              <a:rPr lang="en-US"/>
              <a:t> med Salesforce </a:t>
            </a:r>
            <a:r>
              <a:rPr lang="en-US" err="1"/>
              <a:t>som</a:t>
            </a:r>
            <a:r>
              <a:rPr lang="en-US"/>
              <a:t> </a:t>
            </a:r>
            <a:r>
              <a:rPr lang="en-US" err="1"/>
              <a:t>en</a:t>
            </a:r>
            <a:r>
              <a:rPr lang="en-US"/>
              <a:t> central del av </a:t>
            </a:r>
            <a:r>
              <a:rPr lang="en-US" err="1"/>
              <a:t>sina</a:t>
            </a:r>
            <a:r>
              <a:rPr lang="en-US"/>
              <a:t> CRM- </a:t>
            </a:r>
            <a:r>
              <a:rPr lang="en-US" err="1"/>
              <a:t>och</a:t>
            </a:r>
            <a:r>
              <a:rPr lang="en-US"/>
              <a:t> ERP-system</a:t>
            </a:r>
            <a:r>
              <a:rPr lang="en-SE"/>
              <a:t> </a:t>
            </a:r>
            <a:r>
              <a:rPr lang="en-SE" err="1"/>
              <a:t>och</a:t>
            </a:r>
            <a:r>
              <a:rPr lang="en-SE"/>
              <a:t> e</a:t>
            </a:r>
            <a:r>
              <a:rPr lang="en-US" err="1"/>
              <a:t>ftersom</a:t>
            </a:r>
            <a:r>
              <a:rPr lang="en-US"/>
              <a:t> Tableau </a:t>
            </a:r>
            <a:r>
              <a:rPr lang="en-US" err="1"/>
              <a:t>är</a:t>
            </a:r>
            <a:r>
              <a:rPr lang="en-US"/>
              <a:t> </a:t>
            </a:r>
            <a:r>
              <a:rPr lang="en-US" err="1"/>
              <a:t>en</a:t>
            </a:r>
            <a:r>
              <a:rPr lang="en-US"/>
              <a:t> del av Salesforce-</a:t>
            </a:r>
            <a:r>
              <a:rPr lang="en-US" err="1"/>
              <a:t>ekosystemet</a:t>
            </a:r>
            <a:r>
              <a:rPr lang="en-US"/>
              <a:t> </a:t>
            </a:r>
            <a:r>
              <a:rPr lang="en-US" err="1"/>
              <a:t>erbjuder</a:t>
            </a:r>
            <a:r>
              <a:rPr lang="en-US"/>
              <a:t> det </a:t>
            </a:r>
            <a:r>
              <a:rPr lang="en-US" err="1"/>
              <a:t>en</a:t>
            </a:r>
            <a:r>
              <a:rPr lang="en-US"/>
              <a:t> </a:t>
            </a:r>
            <a:r>
              <a:rPr lang="en-US" err="1"/>
              <a:t>naturlig</a:t>
            </a:r>
            <a:r>
              <a:rPr lang="en-US"/>
              <a:t> </a:t>
            </a:r>
            <a:r>
              <a:rPr lang="en-US" err="1"/>
              <a:t>förlängning</a:t>
            </a:r>
            <a:r>
              <a:rPr lang="en-US"/>
              <a:t> av H&amp;M:s </a:t>
            </a:r>
            <a:r>
              <a:rPr lang="en-US" err="1"/>
              <a:t>befintliga</a:t>
            </a:r>
            <a:r>
              <a:rPr lang="en-US"/>
              <a:t> </a:t>
            </a:r>
            <a:r>
              <a:rPr lang="en-US" err="1"/>
              <a:t>lösning</a:t>
            </a:r>
            <a:r>
              <a:rPr lang="en-US"/>
              <a:t>. </a:t>
            </a:r>
          </a:p>
          <a:p>
            <a:pPr algn="l"/>
            <a:endParaRPr lang="en-SE" sz="1200"/>
          </a:p>
          <a:p>
            <a:pPr marL="0" marR="0" lvl="0" indent="0" algn="l" defTabSz="914400" rtl="0" eaLnBrk="1" fontAlgn="auto" latinLnBrk="0" hangingPunct="1">
              <a:lnSpc>
                <a:spcPct val="100000"/>
              </a:lnSpc>
              <a:spcBef>
                <a:spcPts val="0"/>
              </a:spcBef>
              <a:spcAft>
                <a:spcPts val="0"/>
              </a:spcAft>
              <a:buClrTx/>
              <a:buSzTx/>
              <a:buFontTx/>
              <a:buNone/>
              <a:tabLst/>
              <a:defRPr/>
            </a:pPr>
            <a:r>
              <a:rPr lang="en-SE" sz="1200"/>
              <a:t>Sist men </a:t>
            </a:r>
            <a:r>
              <a:rPr lang="en-SE" sz="1200" err="1"/>
              <a:t>inte</a:t>
            </a:r>
            <a:r>
              <a:rPr lang="en-SE" sz="1200"/>
              <a:t> </a:t>
            </a:r>
            <a:r>
              <a:rPr lang="en-SE" sz="1200" err="1"/>
              <a:t>minst</a:t>
            </a:r>
            <a:r>
              <a:rPr lang="en-SE" sz="1200"/>
              <a:t>, </a:t>
            </a:r>
            <a:r>
              <a:rPr lang="sv-SE" sz="1200" err="1"/>
              <a:t>Tableau</a:t>
            </a:r>
            <a:r>
              <a:rPr lang="sv-SE" sz="1200"/>
              <a:t> är välkänt för sina </a:t>
            </a:r>
            <a:r>
              <a:rPr lang="sv-SE" sz="1200" b="1"/>
              <a:t>interaktiva</a:t>
            </a:r>
            <a:r>
              <a:rPr lang="sv-SE" sz="1200"/>
              <a:t> och </a:t>
            </a:r>
            <a:r>
              <a:rPr lang="sv-SE" sz="1200" b="1"/>
              <a:t>anpassningsbara</a:t>
            </a:r>
            <a:r>
              <a:rPr lang="sv-SE" sz="1200"/>
              <a:t> visualiseringar, vilket kan ge er bättre möjligheter att skapa </a:t>
            </a:r>
            <a:r>
              <a:rPr lang="sv-SE" sz="1200" b="1"/>
              <a:t>datadrivna insikter </a:t>
            </a:r>
            <a:r>
              <a:rPr lang="sv-SE" sz="1200"/>
              <a:t>för olika målgrupper</a:t>
            </a:r>
            <a:r>
              <a:rPr lang="en-SE" sz="120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E" sz="1200"/>
          </a:p>
          <a:p>
            <a:pPr marL="0" marR="0" lvl="0" indent="0" algn="l" defTabSz="914400" rtl="0" eaLnBrk="1" fontAlgn="auto" latinLnBrk="0" hangingPunct="1">
              <a:lnSpc>
                <a:spcPct val="100000"/>
              </a:lnSpc>
              <a:spcBef>
                <a:spcPts val="0"/>
              </a:spcBef>
              <a:spcAft>
                <a:spcPts val="0"/>
              </a:spcAft>
              <a:buClrTx/>
              <a:buSzTx/>
              <a:buFontTx/>
              <a:buNone/>
              <a:tabLst/>
              <a:defRPr/>
            </a:pPr>
            <a:r>
              <a:rPr lang="en-SE" sz="1200"/>
              <a:t>Till </a:t>
            </a:r>
            <a:r>
              <a:rPr lang="en-SE" sz="1200" err="1"/>
              <a:t>exempel</a:t>
            </a:r>
            <a:r>
              <a:rPr lang="en-SE" sz="1200"/>
              <a:t> o</a:t>
            </a:r>
            <a:r>
              <a:rPr lang="sv-SE" sz="1200"/>
              <a:t>m organisationen kräver mer avancerade</a:t>
            </a:r>
            <a:r>
              <a:rPr lang="en-SE" sz="1200"/>
              <a:t> design-</a:t>
            </a:r>
            <a:r>
              <a:rPr lang="en-SE" sz="1200" err="1"/>
              <a:t>anpassade</a:t>
            </a:r>
            <a:r>
              <a:rPr lang="sv-SE" sz="1200"/>
              <a:t> visualiseringar, </a:t>
            </a:r>
            <a:r>
              <a:rPr lang="sv-SE" sz="1200" b="1" err="1"/>
              <a:t>storytelling</a:t>
            </a:r>
            <a:r>
              <a:rPr lang="sv-SE" sz="1200"/>
              <a:t> eller detaljerade kartor, är </a:t>
            </a:r>
            <a:r>
              <a:rPr lang="sv-SE" sz="1200" err="1"/>
              <a:t>Tableau</a:t>
            </a:r>
            <a:r>
              <a:rPr lang="sv-SE" sz="1200"/>
              <a:t> mer kapabel än Power BI.</a:t>
            </a:r>
            <a:endParaRPr lang="en-SE" sz="1200"/>
          </a:p>
          <a:p>
            <a:endParaRPr lang="en-SE"/>
          </a:p>
        </p:txBody>
      </p:sp>
      <p:sp>
        <p:nvSpPr>
          <p:cNvPr id="4" name="Slide Number Placeholder 3">
            <a:extLst>
              <a:ext uri="{FF2B5EF4-FFF2-40B4-BE49-F238E27FC236}">
                <a16:creationId xmlns:a16="http://schemas.microsoft.com/office/drawing/2014/main" id="{F495F9D3-3884-1C2B-8DCD-76BA861BC62B}"/>
              </a:ext>
            </a:extLst>
          </p:cNvPr>
          <p:cNvSpPr>
            <a:spLocks noGrp="1"/>
          </p:cNvSpPr>
          <p:nvPr>
            <p:ph type="sldNum" sz="quarter" idx="5"/>
          </p:nvPr>
        </p:nvSpPr>
        <p:spPr/>
        <p:txBody>
          <a:bodyPr/>
          <a:lstStyle/>
          <a:p>
            <a:fld id="{44E61A90-C71E-4C35-BAAE-8F9CA900A38C}" type="slidenum">
              <a:rPr lang="sv-SE" smtClean="0"/>
              <a:t>14</a:t>
            </a:fld>
            <a:endParaRPr lang="sv-SE"/>
          </a:p>
        </p:txBody>
      </p:sp>
    </p:spTree>
    <p:extLst>
      <p:ext uri="{BB962C8B-B14F-4D97-AF65-F5344CB8AC3E}">
        <p14:creationId xmlns:p14="http://schemas.microsoft.com/office/powerpoint/2010/main" val="3479736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a:t>I </a:t>
            </a:r>
            <a:r>
              <a:rPr lang="en-US" err="1"/>
              <a:t>dagens</a:t>
            </a:r>
            <a:r>
              <a:rPr lang="en-US"/>
              <a:t> </a:t>
            </a:r>
            <a:r>
              <a:rPr lang="en-US" err="1"/>
              <a:t>värld</a:t>
            </a:r>
            <a:r>
              <a:rPr lang="en-US"/>
              <a:t> </a:t>
            </a:r>
            <a:r>
              <a:rPr lang="en-US" err="1"/>
              <a:t>är</a:t>
            </a:r>
            <a:r>
              <a:rPr lang="en-US"/>
              <a:t> </a:t>
            </a:r>
            <a:r>
              <a:rPr lang="en-US" err="1"/>
              <a:t>säkerhet</a:t>
            </a:r>
            <a:r>
              <a:rPr lang="en-US"/>
              <a:t> </a:t>
            </a:r>
            <a:r>
              <a:rPr lang="en-US" err="1"/>
              <a:t>mer</a:t>
            </a:r>
            <a:r>
              <a:rPr lang="en-US"/>
              <a:t> </a:t>
            </a:r>
            <a:r>
              <a:rPr lang="en-US" err="1"/>
              <a:t>än</a:t>
            </a:r>
            <a:r>
              <a:rPr lang="en-US"/>
              <a:t> bara </a:t>
            </a:r>
            <a:r>
              <a:rPr lang="en-US" err="1"/>
              <a:t>en</a:t>
            </a:r>
            <a:r>
              <a:rPr lang="en-US"/>
              <a:t> </a:t>
            </a:r>
            <a:r>
              <a:rPr lang="en-US" err="1"/>
              <a:t>teknisk</a:t>
            </a:r>
            <a:r>
              <a:rPr lang="en-US"/>
              <a:t> </a:t>
            </a:r>
            <a:r>
              <a:rPr lang="en-US" err="1"/>
              <a:t>fråga</a:t>
            </a:r>
            <a:r>
              <a:rPr lang="en-US"/>
              <a:t> – det </a:t>
            </a:r>
            <a:r>
              <a:rPr lang="en-US" err="1"/>
              <a:t>är</a:t>
            </a:r>
            <a:r>
              <a:rPr lang="en-US"/>
              <a:t> </a:t>
            </a:r>
            <a:r>
              <a:rPr lang="en-US" err="1"/>
              <a:t>en</a:t>
            </a:r>
            <a:r>
              <a:rPr lang="en-US"/>
              <a:t> </a:t>
            </a:r>
            <a:r>
              <a:rPr lang="en-US" err="1"/>
              <a:t>grundläggande</a:t>
            </a:r>
            <a:r>
              <a:rPr lang="en-US"/>
              <a:t> del av H&amp;Ms </a:t>
            </a:r>
            <a:r>
              <a:rPr lang="en-US" err="1"/>
              <a:t>trovärdighet</a:t>
            </a:r>
            <a:r>
              <a:rPr lang="en-US"/>
              <a:t>. För </a:t>
            </a:r>
            <a:r>
              <a:rPr lang="en-US" err="1"/>
              <a:t>att</a:t>
            </a:r>
            <a:r>
              <a:rPr lang="en-US"/>
              <a:t> </a:t>
            </a:r>
            <a:r>
              <a:rPr lang="en-US" err="1"/>
              <a:t>möta</a:t>
            </a:r>
            <a:r>
              <a:rPr lang="en-US"/>
              <a:t> </a:t>
            </a:r>
            <a:r>
              <a:rPr lang="en-US" err="1"/>
              <a:t>detta</a:t>
            </a:r>
            <a:r>
              <a:rPr lang="en-US"/>
              <a:t> </a:t>
            </a:r>
            <a:r>
              <a:rPr lang="en-US" err="1"/>
              <a:t>har</a:t>
            </a:r>
            <a:r>
              <a:rPr lang="en-US"/>
              <a:t> vi </a:t>
            </a:r>
            <a:r>
              <a:rPr lang="en-US" err="1"/>
              <a:t>identifierat</a:t>
            </a:r>
            <a:r>
              <a:rPr lang="en-US"/>
              <a:t> Azure </a:t>
            </a:r>
            <a:r>
              <a:rPr lang="en-US" err="1"/>
              <a:t>som</a:t>
            </a:r>
            <a:r>
              <a:rPr lang="en-US"/>
              <a:t> det </a:t>
            </a:r>
            <a:r>
              <a:rPr lang="en-US" err="1"/>
              <a:t>självklara</a:t>
            </a:r>
            <a:r>
              <a:rPr lang="en-US"/>
              <a:t> valet för </a:t>
            </a:r>
            <a:r>
              <a:rPr lang="en-US" err="1"/>
              <a:t>att</a:t>
            </a:r>
            <a:r>
              <a:rPr lang="en-US"/>
              <a:t> </a:t>
            </a:r>
            <a:r>
              <a:rPr lang="en-US" err="1"/>
              <a:t>säkerställa</a:t>
            </a:r>
            <a:r>
              <a:rPr lang="en-US"/>
              <a:t> </a:t>
            </a:r>
            <a:r>
              <a:rPr lang="en-US" err="1"/>
              <a:t>både</a:t>
            </a:r>
            <a:r>
              <a:rPr lang="en-US"/>
              <a:t> GDPR-</a:t>
            </a:r>
            <a:r>
              <a:rPr lang="en-US" err="1"/>
              <a:t>efterlevnad</a:t>
            </a:r>
            <a:r>
              <a:rPr lang="en-US"/>
              <a:t> </a:t>
            </a:r>
            <a:r>
              <a:rPr lang="en-US" err="1"/>
              <a:t>och</a:t>
            </a:r>
            <a:r>
              <a:rPr lang="en-US"/>
              <a:t> </a:t>
            </a:r>
            <a:r>
              <a:rPr lang="en-US" err="1"/>
              <a:t>förstklassig</a:t>
            </a:r>
            <a:r>
              <a:rPr lang="en-US"/>
              <a:t> </a:t>
            </a:r>
            <a:r>
              <a:rPr lang="en-US" err="1"/>
              <a:t>datasäkerhet</a:t>
            </a:r>
            <a:r>
              <a:rPr lang="en-US"/>
              <a:t>.</a:t>
            </a:r>
            <a:endParaRPr lang="sv-SE"/>
          </a:p>
          <a:p>
            <a:r>
              <a:rPr lang="en-US" err="1"/>
              <a:t>Att</a:t>
            </a:r>
            <a:r>
              <a:rPr lang="en-US"/>
              <a:t> </a:t>
            </a:r>
            <a:r>
              <a:rPr lang="en-US" err="1"/>
              <a:t>följa</a:t>
            </a:r>
            <a:r>
              <a:rPr lang="en-US"/>
              <a:t> GDPR-</a:t>
            </a:r>
            <a:r>
              <a:rPr lang="en-US" err="1"/>
              <a:t>reglerna</a:t>
            </a:r>
            <a:r>
              <a:rPr lang="en-US"/>
              <a:t> </a:t>
            </a:r>
            <a:r>
              <a:rPr lang="en-US" err="1"/>
              <a:t>är</a:t>
            </a:r>
            <a:r>
              <a:rPr lang="en-US"/>
              <a:t> </a:t>
            </a:r>
            <a:r>
              <a:rPr lang="en-US" err="1"/>
              <a:t>avgörande</a:t>
            </a:r>
            <a:r>
              <a:rPr lang="en-US"/>
              <a:t> för </a:t>
            </a:r>
            <a:r>
              <a:rPr lang="en-US" err="1"/>
              <a:t>att</a:t>
            </a:r>
            <a:r>
              <a:rPr lang="en-US"/>
              <a:t> vi ska </a:t>
            </a:r>
            <a:r>
              <a:rPr lang="en-US" err="1"/>
              <a:t>kunna</a:t>
            </a:r>
            <a:r>
              <a:rPr lang="en-US"/>
              <a:t> </a:t>
            </a:r>
            <a:r>
              <a:rPr lang="en-US" err="1"/>
              <a:t>operera</a:t>
            </a:r>
            <a:r>
              <a:rPr lang="en-US"/>
              <a:t> </a:t>
            </a:r>
            <a:r>
              <a:rPr lang="en-US" err="1"/>
              <a:t>tryggt</a:t>
            </a:r>
            <a:r>
              <a:rPr lang="en-US"/>
              <a:t>. Azure </a:t>
            </a:r>
            <a:r>
              <a:rPr lang="en-US" err="1"/>
              <a:t>erbjuder</a:t>
            </a:r>
            <a:r>
              <a:rPr lang="en-US"/>
              <a:t> </a:t>
            </a:r>
            <a:r>
              <a:rPr lang="en-US" err="1"/>
              <a:t>en</a:t>
            </a:r>
            <a:r>
              <a:rPr lang="en-US"/>
              <a:t> </a:t>
            </a:r>
            <a:r>
              <a:rPr lang="en-US" err="1"/>
              <a:t>användarvänlig</a:t>
            </a:r>
            <a:r>
              <a:rPr lang="en-US"/>
              <a:t> portal </a:t>
            </a:r>
            <a:r>
              <a:rPr lang="en-US" err="1"/>
              <a:t>som</a:t>
            </a:r>
            <a:r>
              <a:rPr lang="en-US"/>
              <a:t> </a:t>
            </a:r>
            <a:r>
              <a:rPr lang="en-US" err="1"/>
              <a:t>guidar</a:t>
            </a:r>
            <a:r>
              <a:rPr lang="en-US"/>
              <a:t> </a:t>
            </a:r>
            <a:r>
              <a:rPr lang="en-US" err="1"/>
              <a:t>oss</a:t>
            </a:r>
            <a:r>
              <a:rPr lang="en-US"/>
              <a:t> </a:t>
            </a:r>
            <a:r>
              <a:rPr lang="en-US" err="1"/>
              <a:t>steg</a:t>
            </a:r>
            <a:r>
              <a:rPr lang="en-US"/>
              <a:t> för </a:t>
            </a:r>
            <a:r>
              <a:rPr lang="en-US" err="1"/>
              <a:t>steg</a:t>
            </a:r>
            <a:r>
              <a:rPr lang="en-US"/>
              <a:t> för </a:t>
            </a:r>
            <a:r>
              <a:rPr lang="en-US" err="1"/>
              <a:t>att</a:t>
            </a:r>
            <a:r>
              <a:rPr lang="en-US"/>
              <a:t> </a:t>
            </a:r>
            <a:r>
              <a:rPr lang="en-US" err="1"/>
              <a:t>skapa</a:t>
            </a:r>
            <a:r>
              <a:rPr lang="en-US"/>
              <a:t> </a:t>
            </a:r>
            <a:r>
              <a:rPr lang="en-US" err="1"/>
              <a:t>och</a:t>
            </a:r>
            <a:r>
              <a:rPr lang="en-US"/>
              <a:t> </a:t>
            </a:r>
            <a:r>
              <a:rPr lang="en-US" err="1"/>
              <a:t>implementera</a:t>
            </a:r>
            <a:r>
              <a:rPr lang="en-US"/>
              <a:t> </a:t>
            </a:r>
            <a:r>
              <a:rPr lang="en-US" err="1"/>
              <a:t>rätt</a:t>
            </a:r>
            <a:r>
              <a:rPr lang="en-US"/>
              <a:t> </a:t>
            </a:r>
            <a:r>
              <a:rPr lang="en-US" err="1"/>
              <a:t>datasäkerhetspolicyer</a:t>
            </a:r>
            <a:r>
              <a:rPr lang="en-US"/>
              <a:t>. Detta </a:t>
            </a:r>
            <a:r>
              <a:rPr lang="en-US" err="1"/>
              <a:t>minskar</a:t>
            </a:r>
            <a:r>
              <a:rPr lang="en-US"/>
              <a:t> </a:t>
            </a:r>
            <a:r>
              <a:rPr lang="en-US" err="1"/>
              <a:t>risken</a:t>
            </a:r>
            <a:r>
              <a:rPr lang="en-US"/>
              <a:t> för </a:t>
            </a:r>
            <a:r>
              <a:rPr lang="en-US" err="1"/>
              <a:t>mänskliga</a:t>
            </a:r>
            <a:r>
              <a:rPr lang="en-US"/>
              <a:t> </a:t>
            </a:r>
            <a:r>
              <a:rPr lang="en-US" err="1"/>
              <a:t>fel</a:t>
            </a:r>
            <a:r>
              <a:rPr lang="en-US"/>
              <a:t> </a:t>
            </a:r>
            <a:r>
              <a:rPr lang="en-US" err="1"/>
              <a:t>och</a:t>
            </a:r>
            <a:r>
              <a:rPr lang="en-US"/>
              <a:t> </a:t>
            </a:r>
            <a:r>
              <a:rPr lang="en-US" err="1"/>
              <a:t>gör</a:t>
            </a:r>
            <a:r>
              <a:rPr lang="en-US"/>
              <a:t> </a:t>
            </a:r>
            <a:r>
              <a:rPr lang="en-US" err="1"/>
              <a:t>att</a:t>
            </a:r>
            <a:r>
              <a:rPr lang="en-US"/>
              <a:t> vi </a:t>
            </a:r>
            <a:r>
              <a:rPr lang="en-US" err="1"/>
              <a:t>kan</a:t>
            </a:r>
            <a:r>
              <a:rPr lang="en-US"/>
              <a:t> </a:t>
            </a:r>
            <a:r>
              <a:rPr lang="en-US" err="1"/>
              <a:t>agera</a:t>
            </a:r>
            <a:r>
              <a:rPr lang="en-US"/>
              <a:t> </a:t>
            </a:r>
            <a:r>
              <a:rPr lang="en-US" err="1"/>
              <a:t>proaktivt</a:t>
            </a:r>
            <a:r>
              <a:rPr lang="en-US"/>
              <a:t>. </a:t>
            </a:r>
            <a:r>
              <a:rPr lang="en-US" err="1"/>
              <a:t>Alla</a:t>
            </a:r>
            <a:r>
              <a:rPr lang="en-US"/>
              <a:t> data </a:t>
            </a:r>
            <a:r>
              <a:rPr lang="en-US" err="1"/>
              <a:t>krypteras</a:t>
            </a:r>
            <a:r>
              <a:rPr lang="en-US"/>
              <a:t> </a:t>
            </a:r>
            <a:r>
              <a:rPr lang="en-US" err="1"/>
              <a:t>automatiskt</a:t>
            </a:r>
            <a:r>
              <a:rPr lang="en-US"/>
              <a:t> med de </a:t>
            </a:r>
            <a:r>
              <a:rPr lang="en-US" err="1"/>
              <a:t>senaste</a:t>
            </a:r>
            <a:r>
              <a:rPr lang="en-US"/>
              <a:t> </a:t>
            </a:r>
            <a:r>
              <a:rPr lang="en-US" err="1"/>
              <a:t>teknikerna</a:t>
            </a:r>
            <a:r>
              <a:rPr lang="en-US"/>
              <a:t>, </a:t>
            </a:r>
            <a:r>
              <a:rPr lang="en-US" err="1"/>
              <a:t>både</a:t>
            </a:r>
            <a:r>
              <a:rPr lang="en-US"/>
              <a:t> </a:t>
            </a:r>
            <a:r>
              <a:rPr lang="en-US" err="1"/>
              <a:t>när</a:t>
            </a:r>
            <a:r>
              <a:rPr lang="en-US"/>
              <a:t> de </a:t>
            </a:r>
            <a:r>
              <a:rPr lang="en-US" err="1"/>
              <a:t>sparas</a:t>
            </a:r>
            <a:r>
              <a:rPr lang="en-US"/>
              <a:t> </a:t>
            </a:r>
            <a:r>
              <a:rPr lang="en-US" err="1"/>
              <a:t>och</a:t>
            </a:r>
            <a:r>
              <a:rPr lang="en-US"/>
              <a:t> </a:t>
            </a:r>
            <a:r>
              <a:rPr lang="en-US" err="1"/>
              <a:t>när</a:t>
            </a:r>
            <a:r>
              <a:rPr lang="en-US"/>
              <a:t> de </a:t>
            </a:r>
            <a:r>
              <a:rPr lang="en-US" err="1"/>
              <a:t>överförs</a:t>
            </a:r>
            <a:r>
              <a:rPr lang="en-US"/>
              <a:t>. </a:t>
            </a:r>
            <a:r>
              <a:rPr lang="en-US" err="1"/>
              <a:t>Dessutom</a:t>
            </a:r>
            <a:r>
              <a:rPr lang="en-US"/>
              <a:t> </a:t>
            </a:r>
            <a:r>
              <a:rPr lang="en-US" err="1"/>
              <a:t>har</a:t>
            </a:r>
            <a:r>
              <a:rPr lang="en-US"/>
              <a:t> Azure </a:t>
            </a:r>
            <a:r>
              <a:rPr lang="en-US" err="1"/>
              <a:t>alla</a:t>
            </a:r>
            <a:r>
              <a:rPr lang="en-US"/>
              <a:t> </a:t>
            </a:r>
            <a:r>
              <a:rPr lang="en-US" err="1"/>
              <a:t>internationella</a:t>
            </a:r>
            <a:r>
              <a:rPr lang="en-US"/>
              <a:t> </a:t>
            </a:r>
            <a:r>
              <a:rPr lang="en-US" err="1"/>
              <a:t>certifieringar</a:t>
            </a:r>
            <a:r>
              <a:rPr lang="en-US"/>
              <a:t> </a:t>
            </a:r>
            <a:r>
              <a:rPr lang="en-US" err="1"/>
              <a:t>som</a:t>
            </a:r>
            <a:r>
              <a:rPr lang="en-US"/>
              <a:t> </a:t>
            </a:r>
            <a:r>
              <a:rPr lang="en-US" err="1"/>
              <a:t>krävs</a:t>
            </a:r>
            <a:r>
              <a:rPr lang="en-US"/>
              <a:t> för </a:t>
            </a:r>
            <a:r>
              <a:rPr lang="en-US" err="1"/>
              <a:t>att</a:t>
            </a:r>
            <a:r>
              <a:rPr lang="en-US"/>
              <a:t> vi ska </a:t>
            </a:r>
            <a:r>
              <a:rPr lang="en-US" err="1"/>
              <a:t>kunna</a:t>
            </a:r>
            <a:r>
              <a:rPr lang="en-US"/>
              <a:t> </a:t>
            </a:r>
            <a:r>
              <a:rPr lang="en-US" err="1"/>
              <a:t>känna</a:t>
            </a:r>
            <a:r>
              <a:rPr lang="en-US"/>
              <a:t> </a:t>
            </a:r>
            <a:r>
              <a:rPr lang="en-US" err="1"/>
              <a:t>oss</a:t>
            </a:r>
            <a:r>
              <a:rPr lang="en-US"/>
              <a:t> </a:t>
            </a:r>
            <a:r>
              <a:rPr lang="en-US" err="1"/>
              <a:t>trygga</a:t>
            </a:r>
            <a:r>
              <a:rPr lang="en-US"/>
              <a:t>.</a:t>
            </a:r>
          </a:p>
          <a:p>
            <a:endParaRPr lang="en-US"/>
          </a:p>
          <a:p>
            <a:br>
              <a:rPr lang="en-US"/>
            </a:br>
            <a:br>
              <a:rPr lang="en-US">
                <a:cs typeface="+mn-lt"/>
              </a:rPr>
            </a:br>
            <a:endParaRPr lang="en-US"/>
          </a:p>
        </p:txBody>
      </p:sp>
      <p:sp>
        <p:nvSpPr>
          <p:cNvPr id="4" name="Platshållare för bildnummer 3"/>
          <p:cNvSpPr>
            <a:spLocks noGrp="1"/>
          </p:cNvSpPr>
          <p:nvPr>
            <p:ph type="sldNum" sz="quarter" idx="5"/>
          </p:nvPr>
        </p:nvSpPr>
        <p:spPr/>
        <p:txBody>
          <a:bodyPr/>
          <a:lstStyle/>
          <a:p>
            <a:fld id="{44E61A90-C71E-4C35-BAAE-8F9CA900A38C}" type="slidenum">
              <a:rPr lang="sv-SE" smtClean="0"/>
              <a:t>15</a:t>
            </a:fld>
            <a:endParaRPr lang="sv-SE"/>
          </a:p>
        </p:txBody>
      </p:sp>
    </p:spTree>
    <p:extLst>
      <p:ext uri="{BB962C8B-B14F-4D97-AF65-F5344CB8AC3E}">
        <p14:creationId xmlns:p14="http://schemas.microsoft.com/office/powerpoint/2010/main" val="3746206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a:t>För att skydda vår data från cyberhot erbjuder </a:t>
            </a:r>
            <a:r>
              <a:rPr lang="sv-SE" err="1"/>
              <a:t>Azure</a:t>
            </a:r>
            <a:r>
              <a:rPr lang="sv-SE"/>
              <a:t> en helhetslösning:</a:t>
            </a:r>
          </a:p>
          <a:p>
            <a:r>
              <a:rPr lang="sv-SE" err="1"/>
              <a:t>Security</a:t>
            </a:r>
            <a:r>
              <a:rPr lang="sv-SE"/>
              <a:t> Center ger oss kontinuerlig övervakning och hantering av hot.</a:t>
            </a:r>
          </a:p>
          <a:p>
            <a:r>
              <a:rPr lang="sv-SE"/>
              <a:t>Microsoft Entra ID hanterar avancerad identitetssäkerhet vilket minskar risken för obehörig åtkomst.</a:t>
            </a:r>
          </a:p>
          <a:p>
            <a:r>
              <a:rPr lang="sv-SE" err="1"/>
              <a:t>Azure</a:t>
            </a:r>
            <a:r>
              <a:rPr lang="sv-SE"/>
              <a:t> </a:t>
            </a:r>
            <a:r>
              <a:rPr lang="sv-SE" err="1"/>
              <a:t>Defender</a:t>
            </a:r>
            <a:r>
              <a:rPr lang="sv-SE"/>
              <a:t> förstärker säkerheten genom att begränsa tillgången till kritiska resurser baserat på roller och behörigheter.</a:t>
            </a:r>
          </a:p>
          <a:p>
            <a:r>
              <a:rPr lang="sv-SE"/>
              <a:t>Microsoft Sentinel hjälper oss snabbt identifiera och hantera säkerhetsincidenter så vi kan agera innan en attack får allvarliga konsekvenser.</a:t>
            </a:r>
          </a:p>
          <a:p>
            <a:r>
              <a:rPr lang="sv-SE"/>
              <a:t>Dessutom skyddar </a:t>
            </a:r>
            <a:r>
              <a:rPr lang="sv-SE" err="1"/>
              <a:t>Azure</a:t>
            </a:r>
            <a:r>
              <a:rPr lang="sv-SE"/>
              <a:t> våra system mot nätverksbaserade hot med tjänster som </a:t>
            </a:r>
            <a:r>
              <a:rPr lang="sv-SE" err="1"/>
              <a:t>Azure</a:t>
            </a:r>
            <a:r>
              <a:rPr lang="sv-SE"/>
              <a:t> </a:t>
            </a:r>
            <a:r>
              <a:rPr lang="sv-SE" err="1"/>
              <a:t>Firewall</a:t>
            </a:r>
            <a:r>
              <a:rPr lang="sv-SE"/>
              <a:t> och </a:t>
            </a:r>
            <a:r>
              <a:rPr lang="sv-SE" err="1"/>
              <a:t>Azure</a:t>
            </a:r>
            <a:r>
              <a:rPr lang="sv-SE"/>
              <a:t> </a:t>
            </a:r>
            <a:r>
              <a:rPr lang="sv-SE" err="1"/>
              <a:t>DDoS</a:t>
            </a:r>
            <a:r>
              <a:rPr lang="sv-SE"/>
              <a:t> </a:t>
            </a:r>
            <a:r>
              <a:rPr lang="sv-SE" err="1"/>
              <a:t>Protection</a:t>
            </a:r>
            <a:r>
              <a:rPr lang="sv-SE"/>
              <a:t>. </a:t>
            </a:r>
          </a:p>
          <a:p>
            <a:r>
              <a:rPr lang="sv-SE"/>
              <a:t>Alla säkerhetsuppdateringar hanteras automatiskt vilket både minskar arbetsbördan och risken för att sårbarheter lämnas öppna.</a:t>
            </a:r>
            <a:br>
              <a:rPr lang="en-US">
                <a:cs typeface="+mn-lt"/>
              </a:rPr>
            </a:br>
            <a:endParaRPr lang="en-US"/>
          </a:p>
          <a:p>
            <a:r>
              <a:rPr lang="sv-SE"/>
              <a:t>Hur står sig då </a:t>
            </a:r>
            <a:r>
              <a:rPr lang="sv-SE" err="1"/>
              <a:t>Azure</a:t>
            </a:r>
            <a:r>
              <a:rPr lang="sv-SE"/>
              <a:t> mot AWS som också är ett bra val? Båda erbjuder liknande grundfunktioner för säkerhet och efterlevnad, men </a:t>
            </a:r>
            <a:r>
              <a:rPr lang="sv-SE" err="1"/>
              <a:t>Azure</a:t>
            </a:r>
            <a:r>
              <a:rPr lang="sv-SE"/>
              <a:t> har ett försprång. </a:t>
            </a:r>
          </a:p>
          <a:p>
            <a:r>
              <a:rPr lang="sv-SE"/>
              <a:t>Dels den sömlösa integrationen med andra Microsoft produkter som Office 365 som H&amp;M redan idag använder. </a:t>
            </a:r>
          </a:p>
          <a:p>
            <a:r>
              <a:rPr lang="sv-SE"/>
              <a:t>Dels </a:t>
            </a:r>
            <a:r>
              <a:rPr lang="sv-SE" err="1"/>
              <a:t>Azure</a:t>
            </a:r>
            <a:r>
              <a:rPr lang="sv-SE"/>
              <a:t> lättanvända portal med steg-för-steg-guidning som gör det enklare att snabbt komma igång och följa regleringar som GDPR. </a:t>
            </a:r>
            <a:r>
              <a:rPr lang="sv-SE" err="1"/>
              <a:t>Azure</a:t>
            </a:r>
            <a:r>
              <a:rPr lang="sv-SE"/>
              <a:t> har också mer säkerhetsfunktioner som är inkluderat i grundpriset. Säkerhet är avgörande men vi vet också att det alltid finns en fråga som behöver besvaras, vad kostar det? Mer om det kommer här.</a:t>
            </a:r>
            <a:br>
              <a:rPr lang="en-US">
                <a:cs typeface="+mn-lt"/>
              </a:rPr>
            </a:br>
            <a:endParaRPr lang="en-US"/>
          </a:p>
          <a:p>
            <a:br>
              <a:rPr lang="en-US">
                <a:cs typeface="+mn-lt"/>
              </a:rPr>
            </a:br>
            <a:endParaRPr lang="en-US"/>
          </a:p>
        </p:txBody>
      </p:sp>
      <p:sp>
        <p:nvSpPr>
          <p:cNvPr id="4" name="Platshållare för bildnummer 3"/>
          <p:cNvSpPr>
            <a:spLocks noGrp="1"/>
          </p:cNvSpPr>
          <p:nvPr>
            <p:ph type="sldNum" sz="quarter" idx="5"/>
          </p:nvPr>
        </p:nvSpPr>
        <p:spPr/>
        <p:txBody>
          <a:bodyPr/>
          <a:lstStyle/>
          <a:p>
            <a:fld id="{44E61A90-C71E-4C35-BAAE-8F9CA900A38C}" type="slidenum">
              <a:rPr lang="sv-SE" smtClean="0"/>
              <a:t>16</a:t>
            </a:fld>
            <a:endParaRPr lang="sv-SE"/>
          </a:p>
        </p:txBody>
      </p:sp>
    </p:spTree>
    <p:extLst>
      <p:ext uri="{BB962C8B-B14F-4D97-AF65-F5344CB8AC3E}">
        <p14:creationId xmlns:p14="http://schemas.microsoft.com/office/powerpoint/2010/main" val="12253781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800">
                <a:effectLst/>
                <a:latin typeface="Segoe UI" panose="020B0502040204020203" pitchFamily="34" charset="0"/>
              </a:rPr>
              <a:t>1. </a:t>
            </a:r>
            <a:r>
              <a:rPr lang="sv-SE" sz="1800" err="1">
                <a:effectLst/>
                <a:latin typeface="Segoe UI" panose="020B0502040204020203" pitchFamily="34" charset="0"/>
              </a:rPr>
              <a:t>Azure</a:t>
            </a:r>
            <a:r>
              <a:rPr lang="sv-SE" sz="1800">
                <a:effectLst/>
                <a:latin typeface="Segoe UI" panose="020B0502040204020203" pitchFamily="34" charset="0"/>
              </a:rPr>
              <a:t>, AWS och GCP erbjuder "</a:t>
            </a:r>
            <a:r>
              <a:rPr lang="sv-SE" sz="1800" err="1">
                <a:effectLst/>
                <a:latin typeface="Segoe UI" panose="020B0502040204020203" pitchFamily="34" charset="0"/>
              </a:rPr>
              <a:t>pay</a:t>
            </a:r>
            <a:r>
              <a:rPr lang="sv-SE" sz="1800">
                <a:effectLst/>
                <a:latin typeface="Segoe UI" panose="020B0502040204020203" pitchFamily="34" charset="0"/>
              </a:rPr>
              <a:t>-as-</a:t>
            </a:r>
            <a:r>
              <a:rPr lang="sv-SE" sz="1800" err="1">
                <a:effectLst/>
                <a:latin typeface="Segoe UI" panose="020B0502040204020203" pitchFamily="34" charset="0"/>
              </a:rPr>
              <a:t>you</a:t>
            </a:r>
            <a:r>
              <a:rPr lang="sv-SE" sz="1800">
                <a:effectLst/>
                <a:latin typeface="Segoe UI" panose="020B0502040204020203" pitchFamily="34" charset="0"/>
              </a:rPr>
              <a:t>-go" och skalbara lösningar, vilket innebär att vi bara betalar för vad vi använder. Men som Michael presenterad i </a:t>
            </a:r>
            <a:r>
              <a:rPr lang="sv-SE" sz="1800" err="1">
                <a:effectLst/>
                <a:latin typeface="Segoe UI" panose="020B0502040204020203" pitchFamily="34" charset="0"/>
              </a:rPr>
              <a:t>Footprint</a:t>
            </a:r>
            <a:r>
              <a:rPr lang="sv-SE" sz="1800">
                <a:effectLst/>
                <a:latin typeface="Segoe UI" panose="020B0502040204020203" pitchFamily="34" charset="0"/>
              </a:rPr>
              <a:t> tidigare GCP är ej </a:t>
            </a:r>
            <a:r>
              <a:rPr lang="sv-SE" sz="1800" err="1">
                <a:effectLst/>
                <a:latin typeface="Segoe UI" panose="020B0502040204020203" pitchFamily="34" charset="0"/>
              </a:rPr>
              <a:t>tillängligt</a:t>
            </a:r>
            <a:r>
              <a:rPr lang="sv-SE" sz="1800">
                <a:effectLst/>
                <a:latin typeface="Segoe UI" panose="020B0502040204020203" pitchFamily="34" charset="0"/>
              </a:rPr>
              <a:t> i Kina. </a:t>
            </a:r>
            <a:br>
              <a:rPr lang="sv-SE" sz="1800">
                <a:effectLst/>
                <a:latin typeface="Segoe UI" panose="020B0502040204020203" pitchFamily="34" charset="0"/>
              </a:rPr>
            </a:br>
            <a:r>
              <a:rPr lang="sv-SE" sz="1800">
                <a:effectLst/>
                <a:latin typeface="Segoe UI" panose="020B0502040204020203" pitchFamily="34" charset="0"/>
              </a:rPr>
              <a:t>2. Långsiktigt lösning p.g.a. skalbarhet och </a:t>
            </a:r>
            <a:r>
              <a:rPr lang="sv-SE" sz="1800" err="1">
                <a:effectLst/>
                <a:latin typeface="Segoe UI" panose="020B0502040204020203" pitchFamily="34" charset="0"/>
              </a:rPr>
              <a:t>Azure</a:t>
            </a:r>
            <a:r>
              <a:rPr lang="sv-SE" sz="1800">
                <a:effectLst/>
                <a:latin typeface="Segoe UI" panose="020B0502040204020203" pitchFamily="34" charset="0"/>
              </a:rPr>
              <a:t> </a:t>
            </a:r>
            <a:r>
              <a:rPr lang="sv-SE" sz="1800" err="1">
                <a:effectLst/>
                <a:latin typeface="Segoe UI" panose="020B0502040204020203" pitchFamily="34" charset="0"/>
              </a:rPr>
              <a:t>Cost</a:t>
            </a:r>
            <a:r>
              <a:rPr lang="sv-SE" sz="1800">
                <a:effectLst/>
                <a:latin typeface="Segoe UI" panose="020B0502040204020203" pitchFamily="34" charset="0"/>
              </a:rPr>
              <a:t> Management. </a:t>
            </a:r>
            <a:br>
              <a:rPr lang="sv-SE" sz="1800">
                <a:effectLst/>
                <a:latin typeface="Segoe UI" panose="020B0502040204020203" pitchFamily="34" charset="0"/>
              </a:rPr>
            </a:br>
            <a:r>
              <a:rPr lang="sv-SE" sz="1800">
                <a:effectLst/>
                <a:latin typeface="Segoe UI" panose="020B0502040204020203" pitchFamily="34" charset="0"/>
              </a:rPr>
              <a:t>3. Det kan finnas kostnader för att ladda ner data, s.k. </a:t>
            </a:r>
            <a:r>
              <a:rPr lang="sv-SE" sz="1800" err="1">
                <a:effectLst/>
                <a:latin typeface="Segoe UI" panose="020B0502040204020203" pitchFamily="34" charset="0"/>
              </a:rPr>
              <a:t>egress</a:t>
            </a:r>
            <a:r>
              <a:rPr lang="sv-SE" sz="1800">
                <a:effectLst/>
                <a:latin typeface="Segoe UI" panose="020B0502040204020203" pitchFamily="34" charset="0"/>
              </a:rPr>
              <a:t>-kostnader. Dessa varierar beroende på datamängd och region.</a:t>
            </a:r>
            <a:br>
              <a:rPr lang="sv-SE" sz="1800">
                <a:effectLst/>
                <a:latin typeface="Segoe UI" panose="020B0502040204020203" pitchFamily="34" charset="0"/>
              </a:rPr>
            </a:br>
            <a:br>
              <a:rPr lang="sv-SE" sz="1800">
                <a:effectLst/>
                <a:latin typeface="Segoe UI" panose="020B0502040204020203" pitchFamily="34" charset="0"/>
              </a:rPr>
            </a:br>
            <a:r>
              <a:rPr lang="sv-SE" sz="1800" err="1">
                <a:effectLst/>
                <a:latin typeface="Segoe UI" panose="020B0502040204020203" pitchFamily="34" charset="0"/>
              </a:rPr>
              <a:t>Migrering</a:t>
            </a:r>
            <a:r>
              <a:rPr lang="sv-SE" sz="1800">
                <a:effectLst/>
                <a:latin typeface="Segoe UI" panose="020B0502040204020203" pitchFamily="34" charset="0"/>
              </a:rPr>
              <a:t> kräver ofta verktyg som </a:t>
            </a:r>
            <a:r>
              <a:rPr lang="sv-SE" sz="1800" err="1">
                <a:effectLst/>
                <a:latin typeface="Segoe UI" panose="020B0502040204020203" pitchFamily="34" charset="0"/>
              </a:rPr>
              <a:t>Azure</a:t>
            </a:r>
            <a:r>
              <a:rPr lang="sv-SE" sz="1800">
                <a:effectLst/>
                <a:latin typeface="Segoe UI" panose="020B0502040204020203" pitchFamily="34" charset="0"/>
              </a:rPr>
              <a:t> Data Box för stora datamängder eller </a:t>
            </a:r>
            <a:r>
              <a:rPr lang="sv-SE" sz="1800" err="1">
                <a:effectLst/>
                <a:latin typeface="Segoe UI" panose="020B0502040204020203" pitchFamily="34" charset="0"/>
              </a:rPr>
              <a:t>Azures</a:t>
            </a:r>
            <a:r>
              <a:rPr lang="sv-SE" sz="1800">
                <a:effectLst/>
                <a:latin typeface="Segoe UI" panose="020B0502040204020203" pitchFamily="34" charset="0"/>
              </a:rPr>
              <a:t> API-tjänster för mindre volymer.</a:t>
            </a:r>
            <a:br>
              <a:rPr lang="sv-SE" sz="1800">
                <a:effectLst/>
                <a:latin typeface="Segoe UI" panose="020B0502040204020203" pitchFamily="34" charset="0"/>
              </a:rPr>
            </a:br>
            <a:r>
              <a:rPr lang="sv-SE" sz="1800">
                <a:effectLst/>
                <a:latin typeface="Segoe UI" panose="020B0502040204020203" pitchFamily="34" charset="0"/>
              </a:rPr>
              <a:t>Om tredje part används kan ytterligare licenskostnader uppstå.</a:t>
            </a:r>
            <a:endParaRPr lang="sv-SE" sz="1800">
              <a:effectLst/>
              <a:latin typeface="Arial" panose="020B0604020202020204" pitchFamily="34" charset="0"/>
            </a:endParaRPr>
          </a:p>
          <a:p>
            <a:endParaRPr lang="en-GB"/>
          </a:p>
        </p:txBody>
      </p:sp>
      <p:sp>
        <p:nvSpPr>
          <p:cNvPr id="4" name="Slide Number Placeholder 3"/>
          <p:cNvSpPr>
            <a:spLocks noGrp="1"/>
          </p:cNvSpPr>
          <p:nvPr>
            <p:ph type="sldNum" sz="quarter" idx="5"/>
          </p:nvPr>
        </p:nvSpPr>
        <p:spPr/>
        <p:txBody>
          <a:bodyPr/>
          <a:lstStyle/>
          <a:p>
            <a:fld id="{44E61A90-C71E-4C35-BAAE-8F9CA900A38C}" type="slidenum">
              <a:rPr lang="sv-SE" smtClean="0"/>
              <a:t>17</a:t>
            </a:fld>
            <a:endParaRPr lang="sv-SE"/>
          </a:p>
        </p:txBody>
      </p:sp>
    </p:spTree>
    <p:extLst>
      <p:ext uri="{BB962C8B-B14F-4D97-AF65-F5344CB8AC3E}">
        <p14:creationId xmlns:p14="http://schemas.microsoft.com/office/powerpoint/2010/main" val="415600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err="1"/>
              <a:t>Efter</a:t>
            </a:r>
            <a:r>
              <a:rPr lang="en-GB"/>
              <a:t> </a:t>
            </a:r>
            <a:r>
              <a:rPr lang="en-GB" err="1"/>
              <a:t>att</a:t>
            </a:r>
            <a:r>
              <a:rPr lang="en-GB"/>
              <a:t> </a:t>
            </a:r>
            <a:r>
              <a:rPr lang="en-GB" err="1"/>
              <a:t>noggrant</a:t>
            </a:r>
            <a:r>
              <a:rPr lang="en-GB"/>
              <a:t> ha </a:t>
            </a:r>
            <a:r>
              <a:rPr lang="en-GB" err="1"/>
              <a:t>analyserat</a:t>
            </a:r>
            <a:r>
              <a:rPr lang="en-GB"/>
              <a:t> de sex </a:t>
            </a:r>
            <a:r>
              <a:rPr lang="en-GB" err="1"/>
              <a:t>faktorerna</a:t>
            </a:r>
            <a:r>
              <a:rPr lang="en-GB"/>
              <a:t> – </a:t>
            </a:r>
            <a:r>
              <a:rPr lang="en-GB" err="1"/>
              <a:t>säkerhet</a:t>
            </a:r>
            <a:r>
              <a:rPr lang="en-GB"/>
              <a:t>, integration, </a:t>
            </a:r>
            <a:r>
              <a:rPr lang="en-GB" err="1"/>
              <a:t>skalbarhet</a:t>
            </a:r>
            <a:r>
              <a:rPr lang="en-GB"/>
              <a:t> </a:t>
            </a:r>
            <a:r>
              <a:rPr lang="en-GB" err="1"/>
              <a:t>och</a:t>
            </a:r>
            <a:r>
              <a:rPr lang="en-GB"/>
              <a:t> </a:t>
            </a:r>
            <a:r>
              <a:rPr lang="en-GB" err="1"/>
              <a:t>kostnader</a:t>
            </a:r>
            <a:r>
              <a:rPr lang="en-GB"/>
              <a:t>, </a:t>
            </a:r>
            <a:r>
              <a:rPr lang="en-GB" err="1"/>
              <a:t>som</a:t>
            </a:r>
            <a:r>
              <a:rPr lang="en-GB"/>
              <a:t> jag precis </a:t>
            </a:r>
            <a:r>
              <a:rPr lang="en-GB" err="1"/>
              <a:t>presenterade</a:t>
            </a:r>
            <a:r>
              <a:rPr lang="en-GB"/>
              <a:t> – </a:t>
            </a:r>
            <a:r>
              <a:rPr lang="en-GB" err="1"/>
              <a:t>drar</a:t>
            </a:r>
            <a:r>
              <a:rPr lang="en-GB"/>
              <a:t> vi </a:t>
            </a:r>
            <a:r>
              <a:rPr lang="en-GB" err="1"/>
              <a:t>slutsatsen</a:t>
            </a:r>
            <a:r>
              <a:rPr lang="en-GB"/>
              <a:t> </a:t>
            </a:r>
            <a:r>
              <a:rPr lang="en-GB" err="1"/>
              <a:t>att</a:t>
            </a:r>
            <a:r>
              <a:rPr lang="en-GB"/>
              <a:t> vi </a:t>
            </a:r>
            <a:r>
              <a:rPr lang="en-GB" err="1"/>
              <a:t>starkt</a:t>
            </a:r>
            <a:r>
              <a:rPr lang="en-GB"/>
              <a:t> </a:t>
            </a:r>
            <a:r>
              <a:rPr lang="en-GB" err="1"/>
              <a:t>rekommenderar</a:t>
            </a:r>
            <a:r>
              <a:rPr lang="en-GB"/>
              <a:t> Azure </a:t>
            </a:r>
            <a:r>
              <a:rPr lang="en-GB" err="1"/>
              <a:t>som</a:t>
            </a:r>
            <a:r>
              <a:rPr lang="en-GB"/>
              <a:t> </a:t>
            </a:r>
            <a:r>
              <a:rPr lang="en-GB" err="1"/>
              <a:t>molnlösningsleverantör</a:t>
            </a:r>
            <a:r>
              <a:rPr lang="en-GB"/>
              <a:t> </a:t>
            </a:r>
            <a:r>
              <a:rPr lang="en-GB" err="1"/>
              <a:t>och</a:t>
            </a:r>
            <a:r>
              <a:rPr lang="en-GB"/>
              <a:t> Tableau </a:t>
            </a:r>
            <a:r>
              <a:rPr lang="en-GB" err="1"/>
              <a:t>som</a:t>
            </a:r>
            <a:r>
              <a:rPr lang="en-GB"/>
              <a:t> </a:t>
            </a:r>
            <a:r>
              <a:rPr lang="en-GB" err="1"/>
              <a:t>vårt</a:t>
            </a:r>
            <a:r>
              <a:rPr lang="en-GB"/>
              <a:t> </a:t>
            </a:r>
            <a:r>
              <a:rPr lang="en-GB" err="1"/>
              <a:t>visualiseringsverktyg</a:t>
            </a:r>
            <a:r>
              <a:rPr lang="en-GB"/>
              <a:t> för BI.</a:t>
            </a:r>
            <a:endParaRPr lang="en-US"/>
          </a:p>
          <a:p>
            <a:endParaRPr lang="en-GB"/>
          </a:p>
          <a:p>
            <a:r>
              <a:rPr lang="en-GB"/>
              <a:t>Om </a:t>
            </a:r>
            <a:r>
              <a:rPr lang="en-GB" err="1"/>
              <a:t>ni</a:t>
            </a:r>
            <a:r>
              <a:rPr lang="en-GB"/>
              <a:t> </a:t>
            </a:r>
            <a:r>
              <a:rPr lang="en-GB" err="1"/>
              <a:t>godkänner</a:t>
            </a:r>
            <a:r>
              <a:rPr lang="en-GB"/>
              <a:t> </a:t>
            </a:r>
            <a:r>
              <a:rPr lang="en-GB" err="1"/>
              <a:t>vårt</a:t>
            </a:r>
            <a:r>
              <a:rPr lang="en-GB"/>
              <a:t> förslag, föreslår vi </a:t>
            </a:r>
            <a:r>
              <a:rPr lang="en-GB" err="1"/>
              <a:t>att</a:t>
            </a:r>
            <a:r>
              <a:rPr lang="en-GB"/>
              <a:t> </a:t>
            </a:r>
            <a:r>
              <a:rPr lang="en-GB" err="1"/>
              <a:t>nästa</a:t>
            </a:r>
            <a:r>
              <a:rPr lang="en-GB"/>
              <a:t> steg </a:t>
            </a:r>
            <a:r>
              <a:rPr lang="en-GB" err="1"/>
              <a:t>blir</a:t>
            </a:r>
            <a:r>
              <a:rPr lang="en-GB"/>
              <a:t> </a:t>
            </a:r>
            <a:r>
              <a:rPr lang="en-GB" err="1"/>
              <a:t>att</a:t>
            </a:r>
            <a:r>
              <a:rPr lang="en-GB"/>
              <a:t> </a:t>
            </a:r>
            <a:r>
              <a:rPr lang="en-GB" err="1"/>
              <a:t>inleda</a:t>
            </a:r>
            <a:r>
              <a:rPr lang="en-GB"/>
              <a:t> </a:t>
            </a:r>
            <a:r>
              <a:rPr lang="en-GB" err="1"/>
              <a:t>en</a:t>
            </a:r>
            <a:r>
              <a:rPr lang="en-GB"/>
              <a:t> </a:t>
            </a:r>
            <a:r>
              <a:rPr lang="en-GB" err="1"/>
              <a:t>pilotfas</a:t>
            </a:r>
            <a:r>
              <a:rPr lang="en-GB"/>
              <a:t>. </a:t>
            </a:r>
            <a:r>
              <a:rPr lang="en-GB" err="1"/>
              <a:t>Då</a:t>
            </a:r>
            <a:r>
              <a:rPr lang="en-GB"/>
              <a:t> </a:t>
            </a:r>
            <a:r>
              <a:rPr lang="en-GB" err="1"/>
              <a:t>testar</a:t>
            </a:r>
            <a:r>
              <a:rPr lang="en-GB"/>
              <a:t> vi Azure </a:t>
            </a:r>
            <a:r>
              <a:rPr lang="en-GB" err="1"/>
              <a:t>och</a:t>
            </a:r>
            <a:r>
              <a:rPr lang="en-GB"/>
              <a:t> Tableau </a:t>
            </a:r>
            <a:r>
              <a:rPr lang="en-GB" err="1"/>
              <a:t>i</a:t>
            </a:r>
            <a:r>
              <a:rPr lang="en-GB"/>
              <a:t> </a:t>
            </a:r>
            <a:r>
              <a:rPr lang="en-GB" err="1"/>
              <a:t>en</a:t>
            </a:r>
            <a:r>
              <a:rPr lang="en-GB"/>
              <a:t> </a:t>
            </a:r>
            <a:r>
              <a:rPr lang="en-GB" err="1"/>
              <a:t>mindre</a:t>
            </a:r>
            <a:r>
              <a:rPr lang="en-GB"/>
              <a:t> del </a:t>
            </a:r>
            <a:r>
              <a:rPr lang="en-GB" err="1"/>
              <a:t>av</a:t>
            </a:r>
            <a:r>
              <a:rPr lang="en-GB"/>
              <a:t> </a:t>
            </a:r>
            <a:r>
              <a:rPr lang="en-GB" err="1"/>
              <a:t>vår</a:t>
            </a:r>
            <a:r>
              <a:rPr lang="en-GB"/>
              <a:t> </a:t>
            </a:r>
            <a:r>
              <a:rPr lang="en-GB" err="1"/>
              <a:t>verksamhet</a:t>
            </a:r>
            <a:r>
              <a:rPr lang="en-GB"/>
              <a:t>, </a:t>
            </a:r>
            <a:r>
              <a:rPr lang="en-GB" err="1"/>
              <a:t>t.ex</a:t>
            </a:r>
            <a:r>
              <a:rPr lang="en-GB"/>
              <a:t>. </a:t>
            </a:r>
            <a:r>
              <a:rPr lang="en-GB" err="1"/>
              <a:t>inom</a:t>
            </a:r>
            <a:r>
              <a:rPr lang="en-GB"/>
              <a:t> </a:t>
            </a:r>
            <a:r>
              <a:rPr lang="en-GB" err="1"/>
              <a:t>försäljning</a:t>
            </a:r>
            <a:r>
              <a:rPr lang="en-GB"/>
              <a:t> </a:t>
            </a:r>
            <a:r>
              <a:rPr lang="en-GB" err="1"/>
              <a:t>och</a:t>
            </a:r>
            <a:r>
              <a:rPr lang="en-GB"/>
              <a:t> </a:t>
            </a:r>
            <a:r>
              <a:rPr lang="en-GB" err="1"/>
              <a:t>kundtjänst</a:t>
            </a:r>
            <a:r>
              <a:rPr lang="en-GB"/>
              <a:t> </a:t>
            </a:r>
            <a:r>
              <a:rPr lang="en-GB" err="1"/>
              <a:t>i</a:t>
            </a:r>
            <a:r>
              <a:rPr lang="en-GB"/>
              <a:t> </a:t>
            </a:r>
            <a:r>
              <a:rPr lang="en-GB" err="1"/>
              <a:t>Stockholmsregionen</a:t>
            </a:r>
            <a:r>
              <a:rPr lang="en-GB"/>
              <a:t>. </a:t>
            </a:r>
          </a:p>
          <a:p>
            <a:endParaRPr lang="en-GB"/>
          </a:p>
          <a:p>
            <a:r>
              <a:rPr lang="en-GB" err="1"/>
              <a:t>Därefter</a:t>
            </a:r>
            <a:r>
              <a:rPr lang="en-GB"/>
              <a:t> </a:t>
            </a:r>
            <a:r>
              <a:rPr lang="en-GB" err="1"/>
              <a:t>kan</a:t>
            </a:r>
            <a:r>
              <a:rPr lang="en-GB"/>
              <a:t> vi </a:t>
            </a:r>
            <a:r>
              <a:rPr lang="en-GB" err="1"/>
              <a:t>skala</a:t>
            </a:r>
            <a:r>
              <a:rPr lang="en-GB"/>
              <a:t> </a:t>
            </a:r>
            <a:r>
              <a:rPr lang="en-GB" err="1"/>
              <a:t>upp</a:t>
            </a:r>
            <a:r>
              <a:rPr lang="en-GB"/>
              <a:t> </a:t>
            </a:r>
            <a:r>
              <a:rPr lang="en-GB" err="1"/>
              <a:t>lösningen</a:t>
            </a:r>
            <a:r>
              <a:rPr lang="en-GB"/>
              <a:t> </a:t>
            </a:r>
            <a:r>
              <a:rPr lang="en-GB" err="1"/>
              <a:t>baserat</a:t>
            </a:r>
            <a:r>
              <a:rPr lang="en-GB"/>
              <a:t> </a:t>
            </a:r>
            <a:r>
              <a:rPr lang="en-GB" err="1"/>
              <a:t>på</a:t>
            </a:r>
            <a:r>
              <a:rPr lang="en-GB"/>
              <a:t> </a:t>
            </a:r>
            <a:r>
              <a:rPr lang="en-GB" err="1"/>
              <a:t>resultatet</a:t>
            </a:r>
            <a:r>
              <a:rPr lang="en-GB"/>
              <a:t> </a:t>
            </a:r>
            <a:r>
              <a:rPr lang="en-GB" err="1"/>
              <a:t>från</a:t>
            </a:r>
            <a:r>
              <a:rPr lang="en-GB"/>
              <a:t> </a:t>
            </a:r>
            <a:r>
              <a:rPr lang="en-GB" err="1"/>
              <a:t>piloten</a:t>
            </a:r>
            <a:r>
              <a:rPr lang="en-GB"/>
              <a:t>. Det </a:t>
            </a:r>
            <a:r>
              <a:rPr lang="en-GB" err="1"/>
              <a:t>kan</a:t>
            </a:r>
            <a:r>
              <a:rPr lang="en-GB"/>
              <a:t> </a:t>
            </a:r>
            <a:r>
              <a:rPr lang="en-GB" err="1"/>
              <a:t>innebära</a:t>
            </a:r>
            <a:r>
              <a:rPr lang="en-GB"/>
              <a:t> </a:t>
            </a:r>
            <a:r>
              <a:rPr lang="en-GB" err="1"/>
              <a:t>en</a:t>
            </a:r>
            <a:r>
              <a:rPr lang="en-GB"/>
              <a:t> </a:t>
            </a:r>
            <a:r>
              <a:rPr lang="en-GB" err="1"/>
              <a:t>utvidgning</a:t>
            </a:r>
            <a:r>
              <a:rPr lang="en-GB"/>
              <a:t> till </a:t>
            </a:r>
            <a:r>
              <a:rPr lang="en-GB" err="1"/>
              <a:t>hela</a:t>
            </a:r>
            <a:r>
              <a:rPr lang="en-GB"/>
              <a:t> Sverige, Norden </a:t>
            </a:r>
            <a:r>
              <a:rPr lang="en-GB" err="1"/>
              <a:t>eller</a:t>
            </a:r>
            <a:r>
              <a:rPr lang="en-GB"/>
              <a:t> </a:t>
            </a:r>
            <a:r>
              <a:rPr lang="en-GB" err="1"/>
              <a:t>kanske</a:t>
            </a:r>
            <a:r>
              <a:rPr lang="en-GB"/>
              <a:t> till </a:t>
            </a:r>
            <a:r>
              <a:rPr lang="en-GB" err="1"/>
              <a:t>andra</a:t>
            </a:r>
            <a:r>
              <a:rPr lang="en-GB"/>
              <a:t> </a:t>
            </a:r>
            <a:r>
              <a:rPr lang="en-GB" err="1"/>
              <a:t>områden</a:t>
            </a:r>
            <a:r>
              <a:rPr lang="en-GB"/>
              <a:t> </a:t>
            </a:r>
            <a:r>
              <a:rPr lang="en-GB" err="1"/>
              <a:t>som</a:t>
            </a:r>
            <a:r>
              <a:rPr lang="en-GB"/>
              <a:t> </a:t>
            </a:r>
            <a:r>
              <a:rPr lang="en-GB" err="1"/>
              <a:t>logistik</a:t>
            </a:r>
            <a:r>
              <a:rPr lang="en-GB"/>
              <a:t> </a:t>
            </a:r>
            <a:r>
              <a:rPr lang="en-GB" err="1"/>
              <a:t>eller</a:t>
            </a:r>
            <a:r>
              <a:rPr lang="en-GB"/>
              <a:t> </a:t>
            </a:r>
            <a:r>
              <a:rPr lang="en-GB" err="1"/>
              <a:t>andra</a:t>
            </a:r>
            <a:r>
              <a:rPr lang="en-GB"/>
              <a:t> </a:t>
            </a:r>
            <a:r>
              <a:rPr lang="en-GB" err="1"/>
              <a:t>affärsområden</a:t>
            </a:r>
            <a:r>
              <a:rPr lang="en-GB"/>
              <a:t> – </a:t>
            </a:r>
            <a:r>
              <a:rPr lang="en-GB" err="1"/>
              <a:t>ni</a:t>
            </a:r>
            <a:r>
              <a:rPr lang="en-GB"/>
              <a:t> </a:t>
            </a:r>
            <a:r>
              <a:rPr lang="en-GB" err="1"/>
              <a:t>bestämmer</a:t>
            </a:r>
            <a:r>
              <a:rPr lang="en-GB"/>
              <a:t>.</a:t>
            </a:r>
          </a:p>
          <a:p>
            <a:endParaRPr lang="en-GB"/>
          </a:p>
          <a:p>
            <a:r>
              <a:rPr lang="en-GB"/>
              <a:t>I </a:t>
            </a:r>
            <a:r>
              <a:rPr lang="en-GB" err="1"/>
              <a:t>framtiden</a:t>
            </a:r>
            <a:r>
              <a:rPr lang="en-GB"/>
              <a:t> </a:t>
            </a:r>
            <a:r>
              <a:rPr lang="en-GB" err="1"/>
              <a:t>kan</a:t>
            </a:r>
            <a:r>
              <a:rPr lang="en-GB"/>
              <a:t> vi </a:t>
            </a:r>
            <a:r>
              <a:rPr lang="en-GB" err="1"/>
              <a:t>expandera</a:t>
            </a:r>
            <a:r>
              <a:rPr lang="en-GB"/>
              <a:t> </a:t>
            </a:r>
            <a:r>
              <a:rPr lang="en-GB" err="1"/>
              <a:t>våra</a:t>
            </a:r>
            <a:r>
              <a:rPr lang="en-GB"/>
              <a:t> </a:t>
            </a:r>
            <a:r>
              <a:rPr lang="en-GB" err="1"/>
              <a:t>möjligheter</a:t>
            </a:r>
            <a:r>
              <a:rPr lang="en-GB"/>
              <a:t> </a:t>
            </a:r>
            <a:r>
              <a:rPr lang="en-GB" err="1"/>
              <a:t>genom</a:t>
            </a:r>
            <a:r>
              <a:rPr lang="en-GB"/>
              <a:t> </a:t>
            </a:r>
            <a:r>
              <a:rPr lang="en-GB" err="1"/>
              <a:t>att</a:t>
            </a:r>
            <a:r>
              <a:rPr lang="en-GB"/>
              <a:t> </a:t>
            </a:r>
            <a:r>
              <a:rPr lang="en-GB" err="1"/>
              <a:t>använda</a:t>
            </a:r>
            <a:r>
              <a:rPr lang="en-GB"/>
              <a:t> AI </a:t>
            </a:r>
            <a:r>
              <a:rPr lang="en-GB" err="1"/>
              <a:t>och</a:t>
            </a:r>
            <a:r>
              <a:rPr lang="en-GB"/>
              <a:t> </a:t>
            </a:r>
            <a:r>
              <a:rPr lang="en-GB" err="1"/>
              <a:t>maskininlärning</a:t>
            </a:r>
            <a:r>
              <a:rPr lang="en-GB"/>
              <a:t> </a:t>
            </a:r>
            <a:r>
              <a:rPr lang="en-GB" err="1"/>
              <a:t>som</a:t>
            </a:r>
            <a:r>
              <a:rPr lang="en-GB"/>
              <a:t> Azure </a:t>
            </a:r>
            <a:r>
              <a:rPr lang="en-GB" err="1"/>
              <a:t>erbjuder</a:t>
            </a:r>
            <a:r>
              <a:rPr lang="en-GB"/>
              <a:t> för </a:t>
            </a:r>
            <a:r>
              <a:rPr lang="en-GB" err="1"/>
              <a:t>att</a:t>
            </a:r>
            <a:r>
              <a:rPr lang="en-GB"/>
              <a:t> </a:t>
            </a:r>
            <a:r>
              <a:rPr lang="en-GB" err="1"/>
              <a:t>få</a:t>
            </a:r>
            <a:r>
              <a:rPr lang="en-GB"/>
              <a:t> </a:t>
            </a:r>
            <a:r>
              <a:rPr lang="en-GB" err="1"/>
              <a:t>djupare</a:t>
            </a:r>
            <a:r>
              <a:rPr lang="en-GB"/>
              <a:t> </a:t>
            </a:r>
            <a:r>
              <a:rPr lang="en-GB" err="1"/>
              <a:t>insikter</a:t>
            </a:r>
            <a:r>
              <a:rPr lang="en-GB"/>
              <a:t>, till </a:t>
            </a:r>
            <a:r>
              <a:rPr lang="en-GB" err="1"/>
              <a:t>exempel</a:t>
            </a:r>
            <a:r>
              <a:rPr lang="en-GB"/>
              <a:t> om </a:t>
            </a:r>
            <a:r>
              <a:rPr lang="en-GB" err="1"/>
              <a:t>kundbeteende</a:t>
            </a:r>
            <a:r>
              <a:rPr lang="en-GB"/>
              <a:t>. Vi </a:t>
            </a:r>
            <a:r>
              <a:rPr lang="en-GB" err="1"/>
              <a:t>kan</a:t>
            </a:r>
            <a:r>
              <a:rPr lang="en-GB"/>
              <a:t> </a:t>
            </a:r>
            <a:r>
              <a:rPr lang="en-GB" err="1"/>
              <a:t>analysera</a:t>
            </a:r>
            <a:r>
              <a:rPr lang="en-GB"/>
              <a:t> </a:t>
            </a:r>
            <a:r>
              <a:rPr lang="en-GB" err="1"/>
              <a:t>olika</a:t>
            </a:r>
            <a:r>
              <a:rPr lang="en-GB"/>
              <a:t> </a:t>
            </a:r>
            <a:r>
              <a:rPr lang="en-GB" err="1"/>
              <a:t>kundgruppers</a:t>
            </a:r>
            <a:r>
              <a:rPr lang="en-GB"/>
              <a:t> </a:t>
            </a:r>
            <a:r>
              <a:rPr lang="en-GB" err="1"/>
              <a:t>köpbeteenden</a:t>
            </a:r>
            <a:r>
              <a:rPr lang="en-GB"/>
              <a:t> </a:t>
            </a:r>
            <a:r>
              <a:rPr lang="en-GB" err="1"/>
              <a:t>och</a:t>
            </a:r>
            <a:r>
              <a:rPr lang="en-GB"/>
              <a:t> </a:t>
            </a:r>
            <a:r>
              <a:rPr lang="en-GB" err="1"/>
              <a:t>undersöka</a:t>
            </a:r>
            <a:r>
              <a:rPr lang="en-GB"/>
              <a:t> </a:t>
            </a:r>
            <a:r>
              <a:rPr lang="en-GB" err="1"/>
              <a:t>frågor</a:t>
            </a:r>
            <a:r>
              <a:rPr lang="en-GB"/>
              <a:t> </a:t>
            </a:r>
            <a:r>
              <a:rPr lang="en-GB" err="1"/>
              <a:t>som</a:t>
            </a:r>
            <a:r>
              <a:rPr lang="en-GB"/>
              <a:t>: </a:t>
            </a:r>
            <a:r>
              <a:rPr lang="en-GB" err="1"/>
              <a:t>finns</a:t>
            </a:r>
            <a:r>
              <a:rPr lang="en-GB"/>
              <a:t> det </a:t>
            </a:r>
            <a:r>
              <a:rPr lang="en-GB" err="1"/>
              <a:t>skillnader</a:t>
            </a:r>
            <a:r>
              <a:rPr lang="en-GB"/>
              <a:t> </a:t>
            </a:r>
            <a:r>
              <a:rPr lang="en-GB" err="1"/>
              <a:t>mellan</a:t>
            </a:r>
            <a:r>
              <a:rPr lang="en-GB"/>
              <a:t> </a:t>
            </a:r>
            <a:r>
              <a:rPr lang="en-GB" err="1"/>
              <a:t>kön</a:t>
            </a:r>
            <a:r>
              <a:rPr lang="en-GB"/>
              <a:t> </a:t>
            </a:r>
            <a:r>
              <a:rPr lang="en-GB" err="1"/>
              <a:t>när</a:t>
            </a:r>
            <a:r>
              <a:rPr lang="en-GB"/>
              <a:t> det </a:t>
            </a:r>
            <a:r>
              <a:rPr lang="en-GB" err="1"/>
              <a:t>gäller</a:t>
            </a:r>
            <a:r>
              <a:rPr lang="en-GB"/>
              <a:t> </a:t>
            </a:r>
            <a:r>
              <a:rPr lang="en-GB" err="1"/>
              <a:t>preferensen</a:t>
            </a:r>
            <a:r>
              <a:rPr lang="en-GB"/>
              <a:t> för </a:t>
            </a:r>
            <a:r>
              <a:rPr lang="en-GB" err="1"/>
              <a:t>webbshopping</a:t>
            </a:r>
            <a:r>
              <a:rPr lang="en-GB"/>
              <a:t> </a:t>
            </a:r>
            <a:r>
              <a:rPr lang="en-GB" err="1"/>
              <a:t>jämfört</a:t>
            </a:r>
            <a:r>
              <a:rPr lang="en-GB"/>
              <a:t> med </a:t>
            </a:r>
            <a:r>
              <a:rPr lang="en-GB" err="1"/>
              <a:t>fysiska</a:t>
            </a:r>
            <a:r>
              <a:rPr lang="en-GB"/>
              <a:t> </a:t>
            </a:r>
            <a:r>
              <a:rPr lang="en-GB" err="1"/>
              <a:t>butiker</a:t>
            </a:r>
            <a:r>
              <a:rPr lang="en-GB"/>
              <a:t>?</a:t>
            </a:r>
          </a:p>
          <a:p>
            <a:endParaRPr lang="en-GB"/>
          </a:p>
          <a:p>
            <a:r>
              <a:rPr lang="en-GB"/>
              <a:t>Azure </a:t>
            </a:r>
            <a:r>
              <a:rPr lang="en-GB" err="1"/>
              <a:t>erbjuder</a:t>
            </a:r>
            <a:r>
              <a:rPr lang="en-GB"/>
              <a:t> redan  AI- </a:t>
            </a:r>
            <a:r>
              <a:rPr lang="en-GB" err="1"/>
              <a:t>och</a:t>
            </a:r>
            <a:r>
              <a:rPr lang="en-GB"/>
              <a:t> </a:t>
            </a:r>
            <a:r>
              <a:rPr lang="en-GB" err="1"/>
              <a:t>maskininlärningsfunktioner</a:t>
            </a:r>
            <a:r>
              <a:rPr lang="en-GB"/>
              <a:t> </a:t>
            </a:r>
            <a:r>
              <a:rPr lang="en-GB" err="1"/>
              <a:t>och</a:t>
            </a:r>
            <a:r>
              <a:rPr lang="en-GB"/>
              <a:t> </a:t>
            </a:r>
            <a:r>
              <a:rPr lang="en-GB" err="1"/>
              <a:t>fortsätter</a:t>
            </a:r>
            <a:r>
              <a:rPr lang="en-GB"/>
              <a:t> </a:t>
            </a:r>
            <a:r>
              <a:rPr lang="en-GB" err="1"/>
              <a:t>att</a:t>
            </a:r>
            <a:r>
              <a:rPr lang="en-GB"/>
              <a:t> </a:t>
            </a:r>
            <a:r>
              <a:rPr lang="en-GB" err="1"/>
              <a:t>utvecklas</a:t>
            </a:r>
            <a:r>
              <a:rPr lang="en-GB"/>
              <a:t>. Vi </a:t>
            </a:r>
            <a:r>
              <a:rPr lang="en-GB" err="1"/>
              <a:t>har</a:t>
            </a:r>
            <a:r>
              <a:rPr lang="en-GB"/>
              <a:t> </a:t>
            </a:r>
            <a:r>
              <a:rPr lang="en-GB" err="1"/>
              <a:t>möjlighet</a:t>
            </a:r>
            <a:r>
              <a:rPr lang="en-GB"/>
              <a:t> </a:t>
            </a:r>
            <a:r>
              <a:rPr lang="en-GB" err="1"/>
              <a:t>att</a:t>
            </a:r>
            <a:r>
              <a:rPr lang="en-GB"/>
              <a:t> </a:t>
            </a:r>
            <a:r>
              <a:rPr lang="en-GB" err="1"/>
              <a:t>växa</a:t>
            </a:r>
            <a:r>
              <a:rPr lang="en-GB"/>
              <a:t> </a:t>
            </a:r>
            <a:r>
              <a:rPr lang="en-GB" err="1"/>
              <a:t>tillsammans</a:t>
            </a:r>
            <a:r>
              <a:rPr lang="en-GB"/>
              <a:t> med Azure </a:t>
            </a:r>
            <a:r>
              <a:rPr lang="en-GB" err="1"/>
              <a:t>och</a:t>
            </a:r>
            <a:r>
              <a:rPr lang="en-GB"/>
              <a:t> </a:t>
            </a:r>
            <a:r>
              <a:rPr lang="en-GB" err="1"/>
              <a:t>dra</a:t>
            </a:r>
            <a:r>
              <a:rPr lang="en-GB"/>
              <a:t> </a:t>
            </a:r>
            <a:r>
              <a:rPr lang="en-GB" err="1"/>
              <a:t>nytta</a:t>
            </a:r>
            <a:r>
              <a:rPr lang="en-GB"/>
              <a:t> </a:t>
            </a:r>
            <a:r>
              <a:rPr lang="en-GB" err="1"/>
              <a:t>av</a:t>
            </a:r>
            <a:r>
              <a:rPr lang="en-GB"/>
              <a:t> </a:t>
            </a:r>
            <a:r>
              <a:rPr lang="en-GB" err="1"/>
              <a:t>deras</a:t>
            </a:r>
            <a:r>
              <a:rPr lang="en-GB"/>
              <a:t> innovation för </a:t>
            </a:r>
            <a:r>
              <a:rPr lang="en-GB" err="1"/>
              <a:t>att</a:t>
            </a:r>
            <a:r>
              <a:rPr lang="en-GB"/>
              <a:t> </a:t>
            </a:r>
            <a:r>
              <a:rPr lang="en-GB" err="1"/>
              <a:t>stärka</a:t>
            </a:r>
            <a:r>
              <a:rPr lang="en-GB"/>
              <a:t> </a:t>
            </a:r>
            <a:r>
              <a:rPr lang="en-GB" err="1"/>
              <a:t>vår</a:t>
            </a:r>
            <a:r>
              <a:rPr lang="en-GB"/>
              <a:t> </a:t>
            </a:r>
            <a:r>
              <a:rPr lang="en-GB" err="1"/>
              <a:t>egen</a:t>
            </a:r>
            <a:r>
              <a:rPr lang="en-GB"/>
              <a:t> </a:t>
            </a:r>
            <a:r>
              <a:rPr lang="en-GB" err="1"/>
              <a:t>utveckling</a:t>
            </a:r>
            <a:r>
              <a:rPr lang="en-GB"/>
              <a:t>.</a:t>
            </a:r>
          </a:p>
          <a:p>
            <a:endParaRPr lang="en-GB"/>
          </a:p>
          <a:p>
            <a:endParaRPr lang="en-GB"/>
          </a:p>
          <a:p>
            <a:endParaRPr lang="en-GB"/>
          </a:p>
          <a:p>
            <a:endParaRPr lang="en-GB"/>
          </a:p>
        </p:txBody>
      </p:sp>
      <p:sp>
        <p:nvSpPr>
          <p:cNvPr id="4" name="Slide Number Placeholder 3"/>
          <p:cNvSpPr>
            <a:spLocks noGrp="1"/>
          </p:cNvSpPr>
          <p:nvPr>
            <p:ph type="sldNum" sz="quarter" idx="5"/>
          </p:nvPr>
        </p:nvSpPr>
        <p:spPr/>
        <p:txBody>
          <a:bodyPr/>
          <a:lstStyle/>
          <a:p>
            <a:fld id="{44E61A90-C71E-4C35-BAAE-8F9CA900A38C}" type="slidenum">
              <a:rPr lang="sv-SE" smtClean="0"/>
              <a:t>18</a:t>
            </a:fld>
            <a:endParaRPr lang="sv-SE"/>
          </a:p>
        </p:txBody>
      </p:sp>
    </p:spTree>
    <p:extLst>
      <p:ext uri="{BB962C8B-B14F-4D97-AF65-F5344CB8AC3E}">
        <p14:creationId xmlns:p14="http://schemas.microsoft.com/office/powerpoint/2010/main" val="3439404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err="1"/>
              <a:t>Här</a:t>
            </a:r>
            <a:r>
              <a:rPr lang="en-GB"/>
              <a:t> ser </a:t>
            </a:r>
            <a:r>
              <a:rPr lang="en-GB" err="1"/>
              <a:t>ni</a:t>
            </a:r>
            <a:r>
              <a:rPr lang="en-GB"/>
              <a:t> </a:t>
            </a:r>
            <a:r>
              <a:rPr lang="en-GB" err="1"/>
              <a:t>en</a:t>
            </a:r>
            <a:r>
              <a:rPr lang="en-GB"/>
              <a:t> </a:t>
            </a:r>
            <a:r>
              <a:rPr lang="en-GB" err="1"/>
              <a:t>möjlig</a:t>
            </a:r>
            <a:r>
              <a:rPr lang="en-GB"/>
              <a:t> </a:t>
            </a:r>
            <a:r>
              <a:rPr lang="en-GB" err="1"/>
              <a:t>vy</a:t>
            </a:r>
            <a:r>
              <a:rPr lang="en-GB"/>
              <a:t> </a:t>
            </a:r>
            <a:r>
              <a:rPr lang="en-GB" err="1"/>
              <a:t>av</a:t>
            </a:r>
            <a:r>
              <a:rPr lang="en-GB"/>
              <a:t> </a:t>
            </a:r>
            <a:r>
              <a:rPr lang="en-GB" err="1"/>
              <a:t>en</a:t>
            </a:r>
            <a:r>
              <a:rPr lang="en-GB"/>
              <a:t> </a:t>
            </a:r>
            <a:r>
              <a:rPr lang="en-GB" err="1"/>
              <a:t>sida</a:t>
            </a:r>
            <a:r>
              <a:rPr lang="en-GB"/>
              <a:t> </a:t>
            </a:r>
            <a:r>
              <a:rPr lang="en-GB" err="1"/>
              <a:t>på</a:t>
            </a:r>
            <a:r>
              <a:rPr lang="en-GB"/>
              <a:t> </a:t>
            </a:r>
            <a:r>
              <a:rPr lang="en-GB" err="1"/>
              <a:t>en</a:t>
            </a:r>
            <a:r>
              <a:rPr lang="en-GB"/>
              <a:t> dashboard </a:t>
            </a:r>
            <a:r>
              <a:rPr lang="en-GB" err="1"/>
              <a:t>i</a:t>
            </a:r>
            <a:r>
              <a:rPr lang="en-GB"/>
              <a:t> Tableau. </a:t>
            </a:r>
            <a:r>
              <a:rPr lang="en-GB" err="1"/>
              <a:t>Diagrammet</a:t>
            </a:r>
            <a:r>
              <a:rPr lang="en-GB"/>
              <a:t> </a:t>
            </a:r>
            <a:r>
              <a:rPr lang="en-GB" err="1"/>
              <a:t>visar</a:t>
            </a:r>
            <a:r>
              <a:rPr lang="en-GB"/>
              <a:t> </a:t>
            </a:r>
            <a:r>
              <a:rPr lang="en-GB" err="1"/>
              <a:t>en</a:t>
            </a:r>
            <a:r>
              <a:rPr lang="en-GB"/>
              <a:t> </a:t>
            </a:r>
            <a:r>
              <a:rPr lang="en-GB" err="1"/>
              <a:t>jämförelse</a:t>
            </a:r>
            <a:r>
              <a:rPr lang="en-GB"/>
              <a:t> </a:t>
            </a:r>
            <a:r>
              <a:rPr lang="en-GB" err="1"/>
              <a:t>av</a:t>
            </a:r>
            <a:r>
              <a:rPr lang="en-GB"/>
              <a:t> </a:t>
            </a:r>
            <a:r>
              <a:rPr lang="en-GB" err="1"/>
              <a:t>vinsten</a:t>
            </a:r>
            <a:r>
              <a:rPr lang="en-GB"/>
              <a:t> </a:t>
            </a:r>
            <a:r>
              <a:rPr lang="en-GB" err="1"/>
              <a:t>mellan</a:t>
            </a:r>
            <a:r>
              <a:rPr lang="en-GB"/>
              <a:t> </a:t>
            </a:r>
            <a:r>
              <a:rPr lang="en-GB" err="1"/>
              <a:t>två</a:t>
            </a:r>
            <a:r>
              <a:rPr lang="en-GB"/>
              <a:t> </a:t>
            </a:r>
            <a:r>
              <a:rPr lang="en-GB" err="1"/>
              <a:t>kalenderår</a:t>
            </a:r>
            <a:r>
              <a:rPr lang="en-GB"/>
              <a:t>, 2018 </a:t>
            </a:r>
            <a:r>
              <a:rPr lang="en-GB" err="1"/>
              <a:t>och</a:t>
            </a:r>
            <a:r>
              <a:rPr lang="en-GB"/>
              <a:t> 2019. </a:t>
            </a:r>
            <a:r>
              <a:rPr lang="en-GB" err="1"/>
              <a:t>På</a:t>
            </a:r>
            <a:r>
              <a:rPr lang="en-GB"/>
              <a:t> </a:t>
            </a:r>
            <a:r>
              <a:rPr lang="en-GB" err="1"/>
              <a:t>vänstra</a:t>
            </a:r>
            <a:r>
              <a:rPr lang="en-GB"/>
              <a:t> </a:t>
            </a:r>
            <a:r>
              <a:rPr lang="en-GB" err="1"/>
              <a:t>sidan</a:t>
            </a:r>
            <a:r>
              <a:rPr lang="en-GB"/>
              <a:t> visas </a:t>
            </a:r>
            <a:r>
              <a:rPr lang="en-GB" err="1"/>
              <a:t>regionerna</a:t>
            </a:r>
            <a:r>
              <a:rPr lang="en-GB"/>
              <a:t> (Central, East, North </a:t>
            </a:r>
            <a:r>
              <a:rPr lang="en-GB" err="1"/>
              <a:t>osv</a:t>
            </a:r>
            <a:r>
              <a:rPr lang="en-GB"/>
              <a:t>.) </a:t>
            </a:r>
            <a:r>
              <a:rPr lang="en-GB" err="1"/>
              <a:t>och</a:t>
            </a:r>
            <a:r>
              <a:rPr lang="en-GB"/>
              <a:t> de </a:t>
            </a:r>
            <a:r>
              <a:rPr lang="en-GB" err="1"/>
              <a:t>olika</a:t>
            </a:r>
            <a:r>
              <a:rPr lang="en-GB"/>
              <a:t> </a:t>
            </a:r>
            <a:r>
              <a:rPr lang="en-GB" err="1"/>
              <a:t>produktkategorier</a:t>
            </a:r>
            <a:r>
              <a:rPr lang="en-GB"/>
              <a:t> vi </a:t>
            </a:r>
            <a:r>
              <a:rPr lang="en-GB" err="1"/>
              <a:t>säljer</a:t>
            </a:r>
            <a:r>
              <a:rPr lang="en-GB"/>
              <a:t>. Ni </a:t>
            </a:r>
            <a:r>
              <a:rPr lang="en-GB" err="1"/>
              <a:t>kan</a:t>
            </a:r>
            <a:r>
              <a:rPr lang="en-GB"/>
              <a:t> </a:t>
            </a:r>
            <a:r>
              <a:rPr lang="en-GB" err="1"/>
              <a:t>enkelt</a:t>
            </a:r>
            <a:r>
              <a:rPr lang="en-GB"/>
              <a:t> se </a:t>
            </a:r>
            <a:r>
              <a:rPr lang="en-GB" err="1"/>
              <a:t>vilka</a:t>
            </a:r>
            <a:r>
              <a:rPr lang="en-GB"/>
              <a:t> </a:t>
            </a:r>
            <a:r>
              <a:rPr lang="en-GB" err="1"/>
              <a:t>kategorier</a:t>
            </a:r>
            <a:r>
              <a:rPr lang="en-GB"/>
              <a:t> </a:t>
            </a:r>
            <a:r>
              <a:rPr lang="en-GB" err="1"/>
              <a:t>som</a:t>
            </a:r>
            <a:r>
              <a:rPr lang="en-GB"/>
              <a:t> </a:t>
            </a:r>
            <a:r>
              <a:rPr lang="en-GB" err="1"/>
              <a:t>genererar</a:t>
            </a:r>
            <a:r>
              <a:rPr lang="en-GB"/>
              <a:t> </a:t>
            </a:r>
            <a:r>
              <a:rPr lang="en-GB" err="1"/>
              <a:t>vinst</a:t>
            </a:r>
            <a:r>
              <a:rPr lang="en-GB"/>
              <a:t> versus de </a:t>
            </a:r>
            <a:r>
              <a:rPr lang="en-GB" err="1"/>
              <a:t>som</a:t>
            </a:r>
            <a:r>
              <a:rPr lang="en-GB"/>
              <a:t> </a:t>
            </a:r>
            <a:r>
              <a:rPr lang="en-GB" err="1"/>
              <a:t>orsakar</a:t>
            </a:r>
            <a:r>
              <a:rPr lang="en-GB"/>
              <a:t> </a:t>
            </a:r>
            <a:r>
              <a:rPr lang="en-GB" err="1"/>
              <a:t>förlust</a:t>
            </a:r>
            <a:r>
              <a:rPr lang="en-GB"/>
              <a:t>.</a:t>
            </a:r>
            <a:endParaRPr lang="en-US"/>
          </a:p>
          <a:p>
            <a:endParaRPr lang="en-GB"/>
          </a:p>
          <a:p>
            <a:r>
              <a:rPr lang="en-GB" err="1"/>
              <a:t>På</a:t>
            </a:r>
            <a:r>
              <a:rPr lang="en-GB"/>
              <a:t> den </a:t>
            </a:r>
            <a:r>
              <a:rPr lang="en-GB" err="1"/>
              <a:t>högra</a:t>
            </a:r>
            <a:r>
              <a:rPr lang="en-GB"/>
              <a:t> </a:t>
            </a:r>
            <a:r>
              <a:rPr lang="en-GB" err="1"/>
              <a:t>sidan</a:t>
            </a:r>
            <a:r>
              <a:rPr lang="en-GB"/>
              <a:t> </a:t>
            </a:r>
            <a:r>
              <a:rPr lang="en-GB" err="1"/>
              <a:t>finns</a:t>
            </a:r>
            <a:r>
              <a:rPr lang="en-GB"/>
              <a:t> </a:t>
            </a:r>
            <a:r>
              <a:rPr lang="en-GB" err="1"/>
              <a:t>en</a:t>
            </a:r>
            <a:r>
              <a:rPr lang="en-GB"/>
              <a:t> </a:t>
            </a:r>
            <a:r>
              <a:rPr lang="en-GB" err="1"/>
              <a:t>filterpanel</a:t>
            </a:r>
            <a:r>
              <a:rPr lang="en-GB"/>
              <a:t> med </a:t>
            </a:r>
            <a:r>
              <a:rPr lang="en-GB" err="1"/>
              <a:t>namnet</a:t>
            </a:r>
            <a:r>
              <a:rPr lang="en-GB"/>
              <a:t> "Profit 2018". </a:t>
            </a:r>
            <a:r>
              <a:rPr lang="en-GB" err="1"/>
              <a:t>Här</a:t>
            </a:r>
            <a:r>
              <a:rPr lang="en-GB"/>
              <a:t> </a:t>
            </a:r>
            <a:r>
              <a:rPr lang="en-GB" err="1"/>
              <a:t>kan</a:t>
            </a:r>
            <a:r>
              <a:rPr lang="en-GB"/>
              <a:t> vi </a:t>
            </a:r>
            <a:r>
              <a:rPr lang="en-GB" err="1"/>
              <a:t>lägga</a:t>
            </a:r>
            <a:r>
              <a:rPr lang="en-GB"/>
              <a:t> till </a:t>
            </a:r>
            <a:r>
              <a:rPr lang="en-GB" err="1"/>
              <a:t>fler</a:t>
            </a:r>
            <a:r>
              <a:rPr lang="en-GB"/>
              <a:t> filter, till </a:t>
            </a:r>
            <a:r>
              <a:rPr lang="en-GB" err="1"/>
              <a:t>exempel</a:t>
            </a:r>
            <a:r>
              <a:rPr lang="en-GB"/>
              <a:t> för </a:t>
            </a:r>
            <a:r>
              <a:rPr lang="en-GB" err="1"/>
              <a:t>olika</a:t>
            </a:r>
            <a:r>
              <a:rPr lang="en-GB"/>
              <a:t> </a:t>
            </a:r>
            <a:r>
              <a:rPr lang="en-GB" err="1"/>
              <a:t>dotterbolag</a:t>
            </a:r>
            <a:r>
              <a:rPr lang="en-GB"/>
              <a:t> </a:t>
            </a:r>
            <a:r>
              <a:rPr lang="en-GB" err="1"/>
              <a:t>som</a:t>
            </a:r>
            <a:r>
              <a:rPr lang="en-GB"/>
              <a:t> COS, H&amp;M Home, </a:t>
            </a:r>
            <a:r>
              <a:rPr lang="en-GB" err="1"/>
              <a:t>Sellpy</a:t>
            </a:r>
            <a:r>
              <a:rPr lang="en-GB"/>
              <a:t> med </a:t>
            </a:r>
            <a:r>
              <a:rPr lang="en-GB" err="1"/>
              <a:t>flera</a:t>
            </a:r>
            <a:r>
              <a:rPr lang="en-GB"/>
              <a:t>, för </a:t>
            </a:r>
            <a:r>
              <a:rPr lang="en-GB" err="1"/>
              <a:t>att</a:t>
            </a:r>
            <a:r>
              <a:rPr lang="en-GB"/>
              <a:t> </a:t>
            </a:r>
            <a:r>
              <a:rPr lang="en-GB" err="1"/>
              <a:t>fördjupa</a:t>
            </a:r>
            <a:r>
              <a:rPr lang="en-GB"/>
              <a:t> </a:t>
            </a:r>
            <a:r>
              <a:rPr lang="en-GB" err="1"/>
              <a:t>analysen</a:t>
            </a:r>
            <a:r>
              <a:rPr lang="en-GB"/>
              <a:t> </a:t>
            </a:r>
            <a:r>
              <a:rPr lang="en-GB" err="1"/>
              <a:t>och</a:t>
            </a:r>
            <a:r>
              <a:rPr lang="en-GB"/>
              <a:t> se </a:t>
            </a:r>
            <a:r>
              <a:rPr lang="en-GB" err="1"/>
              <a:t>specifika</a:t>
            </a:r>
            <a:r>
              <a:rPr lang="en-GB"/>
              <a:t> </a:t>
            </a:r>
            <a:r>
              <a:rPr lang="en-GB" err="1"/>
              <a:t>resultat</a:t>
            </a:r>
            <a:r>
              <a:rPr lang="en-GB"/>
              <a:t>.</a:t>
            </a:r>
          </a:p>
          <a:p>
            <a:endParaRPr lang="en-GB"/>
          </a:p>
          <a:p>
            <a:r>
              <a:rPr lang="en-GB" err="1"/>
              <a:t>Självklart</a:t>
            </a:r>
            <a:r>
              <a:rPr lang="en-GB"/>
              <a:t> </a:t>
            </a:r>
            <a:r>
              <a:rPr lang="en-GB" err="1"/>
              <a:t>finns</a:t>
            </a:r>
            <a:r>
              <a:rPr lang="en-GB"/>
              <a:t> det </a:t>
            </a:r>
            <a:r>
              <a:rPr lang="en-GB" err="1"/>
              <a:t>många</a:t>
            </a:r>
            <a:r>
              <a:rPr lang="en-GB"/>
              <a:t> </a:t>
            </a:r>
            <a:r>
              <a:rPr lang="en-GB" err="1"/>
              <a:t>andra</a:t>
            </a:r>
            <a:r>
              <a:rPr lang="en-GB"/>
              <a:t> </a:t>
            </a:r>
            <a:r>
              <a:rPr lang="en-GB" err="1"/>
              <a:t>vyer</a:t>
            </a:r>
            <a:r>
              <a:rPr lang="en-GB"/>
              <a:t> </a:t>
            </a:r>
            <a:r>
              <a:rPr lang="en-GB" err="1"/>
              <a:t>tillgängliga</a:t>
            </a:r>
            <a:r>
              <a:rPr lang="en-GB"/>
              <a:t>, </a:t>
            </a:r>
            <a:r>
              <a:rPr lang="en-GB" err="1"/>
              <a:t>såsom</a:t>
            </a:r>
            <a:r>
              <a:rPr lang="en-GB"/>
              <a:t> </a:t>
            </a:r>
            <a:r>
              <a:rPr lang="en-GB" err="1"/>
              <a:t>KPI:er</a:t>
            </a:r>
            <a:r>
              <a:rPr lang="en-GB"/>
              <a:t> </a:t>
            </a:r>
            <a:r>
              <a:rPr lang="en-GB" err="1"/>
              <a:t>och</a:t>
            </a:r>
            <a:r>
              <a:rPr lang="en-GB"/>
              <a:t> </a:t>
            </a:r>
            <a:r>
              <a:rPr lang="en-GB" err="1"/>
              <a:t>kampanjresultat</a:t>
            </a:r>
            <a:r>
              <a:rPr lang="en-GB"/>
              <a:t>. Det </a:t>
            </a:r>
            <a:r>
              <a:rPr lang="en-GB" err="1"/>
              <a:t>är</a:t>
            </a:r>
            <a:r>
              <a:rPr lang="en-GB"/>
              <a:t> </a:t>
            </a:r>
            <a:r>
              <a:rPr lang="en-GB" err="1"/>
              <a:t>ni</a:t>
            </a:r>
            <a:r>
              <a:rPr lang="en-GB"/>
              <a:t> </a:t>
            </a:r>
            <a:r>
              <a:rPr lang="en-GB" err="1"/>
              <a:t>som</a:t>
            </a:r>
            <a:r>
              <a:rPr lang="en-GB"/>
              <a:t> </a:t>
            </a:r>
            <a:r>
              <a:rPr lang="en-GB" err="1"/>
              <a:t>bestämmer</a:t>
            </a:r>
            <a:r>
              <a:rPr lang="en-GB"/>
              <a:t> </a:t>
            </a:r>
            <a:r>
              <a:rPr lang="en-GB" err="1"/>
              <a:t>vad</a:t>
            </a:r>
            <a:r>
              <a:rPr lang="en-GB"/>
              <a:t> </a:t>
            </a:r>
            <a:r>
              <a:rPr lang="en-GB" err="1"/>
              <a:t>som</a:t>
            </a:r>
            <a:r>
              <a:rPr lang="en-GB"/>
              <a:t> </a:t>
            </a:r>
            <a:r>
              <a:rPr lang="en-GB" err="1"/>
              <a:t>behöver</a:t>
            </a:r>
            <a:r>
              <a:rPr lang="en-GB"/>
              <a:t> </a:t>
            </a:r>
            <a:r>
              <a:rPr lang="en-GB" err="1"/>
              <a:t>analyseras</a:t>
            </a:r>
            <a:r>
              <a:rPr lang="en-GB"/>
              <a:t> för </a:t>
            </a:r>
            <a:r>
              <a:rPr lang="en-GB" err="1"/>
              <a:t>att</a:t>
            </a:r>
            <a:r>
              <a:rPr lang="en-GB"/>
              <a:t> </a:t>
            </a:r>
            <a:r>
              <a:rPr lang="en-GB" err="1"/>
              <a:t>få</a:t>
            </a:r>
            <a:r>
              <a:rPr lang="en-GB"/>
              <a:t> </a:t>
            </a:r>
            <a:r>
              <a:rPr lang="en-GB" err="1"/>
              <a:t>rätt</a:t>
            </a:r>
            <a:r>
              <a:rPr lang="en-GB"/>
              <a:t> </a:t>
            </a:r>
            <a:r>
              <a:rPr lang="en-GB" err="1"/>
              <a:t>insikter</a:t>
            </a:r>
            <a:r>
              <a:rPr lang="en-GB"/>
              <a:t> </a:t>
            </a:r>
            <a:r>
              <a:rPr lang="en-GB" err="1"/>
              <a:t>och</a:t>
            </a:r>
            <a:r>
              <a:rPr lang="en-GB"/>
              <a:t> </a:t>
            </a:r>
            <a:r>
              <a:rPr lang="en-GB" err="1"/>
              <a:t>stödja</a:t>
            </a:r>
            <a:r>
              <a:rPr lang="en-GB"/>
              <a:t> </a:t>
            </a:r>
            <a:r>
              <a:rPr lang="en-GB" err="1"/>
              <a:t>beslutsfattandet</a:t>
            </a:r>
            <a:r>
              <a:rPr lang="en-GB"/>
              <a:t>.</a:t>
            </a:r>
          </a:p>
          <a:p>
            <a:endParaRPr lang="en-GB"/>
          </a:p>
          <a:p>
            <a:endParaRPr lang="en-GB"/>
          </a:p>
        </p:txBody>
      </p:sp>
      <p:sp>
        <p:nvSpPr>
          <p:cNvPr id="4" name="Slide Number Placeholder 3"/>
          <p:cNvSpPr>
            <a:spLocks noGrp="1"/>
          </p:cNvSpPr>
          <p:nvPr>
            <p:ph type="sldNum" sz="quarter" idx="5"/>
          </p:nvPr>
        </p:nvSpPr>
        <p:spPr/>
        <p:txBody>
          <a:bodyPr/>
          <a:lstStyle/>
          <a:p>
            <a:fld id="{44E61A90-C71E-4C35-BAAE-8F9CA900A38C}" type="slidenum">
              <a:rPr lang="sv-SE" smtClean="0"/>
              <a:t>19</a:t>
            </a:fld>
            <a:endParaRPr lang="sv-SE"/>
          </a:p>
        </p:txBody>
      </p:sp>
    </p:spTree>
    <p:extLst>
      <p:ext uri="{BB962C8B-B14F-4D97-AF65-F5344CB8AC3E}">
        <p14:creationId xmlns:p14="http://schemas.microsoft.com/office/powerpoint/2010/main" val="39801127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Så</a:t>
            </a:r>
            <a:r>
              <a:rPr lang="en-US"/>
              <a:t>, till sist </a:t>
            </a:r>
            <a:r>
              <a:rPr lang="en-US" err="1"/>
              <a:t>hoppas</a:t>
            </a:r>
            <a:r>
              <a:rPr lang="en-US"/>
              <a:t> vi </a:t>
            </a:r>
            <a:r>
              <a:rPr lang="en-US" err="1"/>
              <a:t>att</a:t>
            </a:r>
            <a:r>
              <a:rPr lang="en-US"/>
              <a:t> </a:t>
            </a:r>
            <a:r>
              <a:rPr lang="en-US" err="1"/>
              <a:t>ni</a:t>
            </a:r>
            <a:r>
              <a:rPr lang="en-US"/>
              <a:t> </a:t>
            </a:r>
            <a:r>
              <a:rPr lang="en-US" err="1"/>
              <a:t>är</a:t>
            </a:r>
            <a:r>
              <a:rPr lang="en-US"/>
              <a:t> </a:t>
            </a:r>
            <a:r>
              <a:rPr lang="en-US" err="1"/>
              <a:t>lika</a:t>
            </a:r>
            <a:r>
              <a:rPr lang="en-US"/>
              <a:t> </a:t>
            </a:r>
            <a:r>
              <a:rPr lang="en-US" err="1"/>
              <a:t>förväntansfulla</a:t>
            </a:r>
            <a:r>
              <a:rPr lang="en-US"/>
              <a:t> </a:t>
            </a:r>
            <a:r>
              <a:rPr lang="en-US" err="1"/>
              <a:t>som</a:t>
            </a:r>
            <a:r>
              <a:rPr lang="en-US"/>
              <a:t> vi </a:t>
            </a:r>
            <a:r>
              <a:rPr lang="en-US" err="1"/>
              <a:t>i</a:t>
            </a:r>
            <a:r>
              <a:rPr lang="en-US"/>
              <a:t> Cloud Strategy Steering Committee </a:t>
            </a:r>
            <a:r>
              <a:rPr lang="en-US" err="1"/>
              <a:t>över</a:t>
            </a:r>
            <a:r>
              <a:rPr lang="en-US"/>
              <a:t> </a:t>
            </a:r>
            <a:r>
              <a:rPr lang="en-US" err="1"/>
              <a:t>att</a:t>
            </a:r>
            <a:r>
              <a:rPr lang="en-US"/>
              <a:t> </a:t>
            </a:r>
            <a:r>
              <a:rPr lang="en-US" err="1"/>
              <a:t>lansera</a:t>
            </a:r>
            <a:r>
              <a:rPr lang="en-US"/>
              <a:t> H&amp;Ms </a:t>
            </a:r>
            <a:r>
              <a:rPr lang="en-US" err="1"/>
              <a:t>datalösning</a:t>
            </a:r>
            <a:r>
              <a:rPr lang="en-US"/>
              <a:t> </a:t>
            </a:r>
            <a:r>
              <a:rPr lang="en-US" err="1"/>
              <a:t>i</a:t>
            </a:r>
            <a:r>
              <a:rPr lang="en-US"/>
              <a:t> Microsoft Azure </a:t>
            </a:r>
            <a:r>
              <a:rPr lang="en-US" err="1"/>
              <a:t>tillsammans</a:t>
            </a:r>
            <a:r>
              <a:rPr lang="en-US"/>
              <a:t> med </a:t>
            </a:r>
            <a:r>
              <a:rPr lang="en-US" err="1"/>
              <a:t>visualiseringsverktyget</a:t>
            </a:r>
            <a:r>
              <a:rPr lang="en-US"/>
              <a:t> Tableau. Vi </a:t>
            </a:r>
            <a:r>
              <a:rPr lang="en-US" err="1"/>
              <a:t>tackar</a:t>
            </a:r>
            <a:r>
              <a:rPr lang="en-US"/>
              <a:t> för er </a:t>
            </a:r>
            <a:r>
              <a:rPr lang="en-US" err="1"/>
              <a:t>tid</a:t>
            </a:r>
            <a:r>
              <a:rPr lang="en-US"/>
              <a:t> </a:t>
            </a:r>
            <a:r>
              <a:rPr lang="en-US" err="1"/>
              <a:t>och</a:t>
            </a:r>
            <a:r>
              <a:rPr lang="en-US"/>
              <a:t> </a:t>
            </a:r>
            <a:r>
              <a:rPr lang="en-US" err="1"/>
              <a:t>uppmärksamhet</a:t>
            </a:r>
            <a:r>
              <a:rPr lang="en-US"/>
              <a:t>!</a:t>
            </a:r>
          </a:p>
        </p:txBody>
      </p:sp>
      <p:sp>
        <p:nvSpPr>
          <p:cNvPr id="4" name="Slide Number Placeholder 3"/>
          <p:cNvSpPr>
            <a:spLocks noGrp="1"/>
          </p:cNvSpPr>
          <p:nvPr>
            <p:ph type="sldNum" sz="quarter" idx="5"/>
          </p:nvPr>
        </p:nvSpPr>
        <p:spPr/>
        <p:txBody>
          <a:bodyPr/>
          <a:lstStyle/>
          <a:p>
            <a:fld id="{44E61A90-C71E-4C35-BAAE-8F9CA900A38C}" type="slidenum">
              <a:rPr lang="sv-SE" smtClean="0"/>
              <a:t>20</a:t>
            </a:fld>
            <a:endParaRPr lang="sv-SE"/>
          </a:p>
        </p:txBody>
      </p:sp>
    </p:spTree>
    <p:extLst>
      <p:ext uri="{BB962C8B-B14F-4D97-AF65-F5344CB8AC3E}">
        <p14:creationId xmlns:p14="http://schemas.microsoft.com/office/powerpoint/2010/main" val="3306481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a:lnSpc>
                <a:spcPct val="90000"/>
              </a:lnSpc>
              <a:spcBef>
                <a:spcPts val="1000"/>
              </a:spcBef>
            </a:pPr>
            <a:r>
              <a:rPr lang="sv-SE"/>
              <a:t>Vad är den bästa molnlösningen och BI-verktyget för H&amp;M?</a:t>
            </a:r>
            <a:endParaRPr lang="en-US"/>
          </a:p>
          <a:p>
            <a:r>
              <a:rPr lang="en-US" i="1"/>
              <a:t>För </a:t>
            </a:r>
            <a:r>
              <a:rPr lang="en-US" i="1" err="1"/>
              <a:t>att</a:t>
            </a:r>
            <a:r>
              <a:rPr lang="en-US" i="1"/>
              <a:t> </a:t>
            </a:r>
            <a:r>
              <a:rPr lang="en-US" i="1" err="1"/>
              <a:t>besvara</a:t>
            </a:r>
            <a:r>
              <a:rPr lang="en-US" i="1"/>
              <a:t> </a:t>
            </a:r>
            <a:r>
              <a:rPr lang="en-US" i="1" err="1"/>
              <a:t>detta</a:t>
            </a:r>
            <a:r>
              <a:rPr lang="en-US" i="1"/>
              <a:t> </a:t>
            </a:r>
            <a:r>
              <a:rPr lang="en-US" i="1" err="1"/>
              <a:t>har</a:t>
            </a:r>
            <a:r>
              <a:rPr lang="en-US" i="1"/>
              <a:t> vi </a:t>
            </a:r>
            <a:r>
              <a:rPr lang="en-US" i="1" err="1"/>
              <a:t>analyserat</a:t>
            </a:r>
            <a:r>
              <a:rPr lang="en-US" i="1"/>
              <a:t> </a:t>
            </a:r>
            <a:r>
              <a:rPr lang="en-US" i="1" err="1"/>
              <a:t>flera</a:t>
            </a:r>
            <a:r>
              <a:rPr lang="en-US" i="1"/>
              <a:t> </a:t>
            </a:r>
            <a:r>
              <a:rPr lang="en-US" i="1" err="1"/>
              <a:t>ledande</a:t>
            </a:r>
            <a:r>
              <a:rPr lang="en-US" i="1"/>
              <a:t> </a:t>
            </a:r>
            <a:r>
              <a:rPr lang="en-US" i="1" err="1"/>
              <a:t>alternativ</a:t>
            </a:r>
            <a:r>
              <a:rPr lang="en-US" i="1"/>
              <a:t> </a:t>
            </a:r>
            <a:r>
              <a:rPr lang="en-US" i="1" err="1"/>
              <a:t>och</a:t>
            </a:r>
            <a:r>
              <a:rPr lang="en-US" i="1"/>
              <a:t> </a:t>
            </a:r>
            <a:r>
              <a:rPr lang="en-US" i="1" err="1"/>
              <a:t>identifierat</a:t>
            </a:r>
            <a:r>
              <a:rPr lang="en-US" i="1"/>
              <a:t> de </a:t>
            </a:r>
            <a:r>
              <a:rPr lang="en-US" i="1" err="1"/>
              <a:t>lösningar</a:t>
            </a:r>
            <a:r>
              <a:rPr lang="en-US" i="1"/>
              <a:t> </a:t>
            </a:r>
            <a:r>
              <a:rPr lang="en-US" i="1" err="1"/>
              <a:t>som</a:t>
            </a:r>
            <a:r>
              <a:rPr lang="en-US" i="1"/>
              <a:t> </a:t>
            </a:r>
            <a:r>
              <a:rPr lang="en-US" i="1" err="1"/>
              <a:t>bäst</a:t>
            </a:r>
            <a:r>
              <a:rPr lang="en-US" i="1"/>
              <a:t> </a:t>
            </a:r>
            <a:r>
              <a:rPr lang="en-US" i="1" err="1"/>
              <a:t>passar</a:t>
            </a:r>
            <a:r>
              <a:rPr lang="en-US" i="1"/>
              <a:t> </a:t>
            </a:r>
            <a:r>
              <a:rPr lang="en-US" i="1" err="1"/>
              <a:t>våra</a:t>
            </a:r>
            <a:r>
              <a:rPr lang="en-US" i="1"/>
              <a:t> </a:t>
            </a:r>
            <a:r>
              <a:rPr lang="en-US" i="1" err="1"/>
              <a:t>behov</a:t>
            </a:r>
            <a:r>
              <a:rPr lang="en-US" i="1"/>
              <a:t>.</a:t>
            </a:r>
            <a:endParaRPr lang="sv-SE" i="1"/>
          </a:p>
          <a:p>
            <a:r>
              <a:rPr lang="en-US" i="1"/>
              <a:t>Vi ska visa er </a:t>
            </a:r>
            <a:r>
              <a:rPr lang="en-US" i="1" err="1"/>
              <a:t>hur</a:t>
            </a:r>
            <a:r>
              <a:rPr lang="en-US" i="1"/>
              <a:t> vi </a:t>
            </a:r>
            <a:r>
              <a:rPr lang="en-US" i="1" err="1"/>
              <a:t>kom</a:t>
            </a:r>
            <a:r>
              <a:rPr lang="en-US" i="1"/>
              <a:t> </a:t>
            </a:r>
            <a:r>
              <a:rPr lang="en-US" i="1" err="1"/>
              <a:t>fram</a:t>
            </a:r>
            <a:r>
              <a:rPr lang="en-US" i="1"/>
              <a:t> till </a:t>
            </a:r>
            <a:r>
              <a:rPr lang="en-US" i="1" err="1"/>
              <a:t>våra</a:t>
            </a:r>
            <a:r>
              <a:rPr lang="en-US" i="1"/>
              <a:t> </a:t>
            </a:r>
            <a:r>
              <a:rPr lang="en-US" i="1" err="1"/>
              <a:t>rekommendationer</a:t>
            </a:r>
            <a:r>
              <a:rPr lang="en-US" i="1"/>
              <a:t>.</a:t>
            </a:r>
            <a:endParaRPr lang="sv-SE" i="1"/>
          </a:p>
        </p:txBody>
      </p:sp>
      <p:sp>
        <p:nvSpPr>
          <p:cNvPr id="4" name="Platshållare för bildnummer 3"/>
          <p:cNvSpPr>
            <a:spLocks noGrp="1"/>
          </p:cNvSpPr>
          <p:nvPr>
            <p:ph type="sldNum" sz="quarter" idx="5"/>
          </p:nvPr>
        </p:nvSpPr>
        <p:spPr/>
        <p:txBody>
          <a:bodyPr/>
          <a:lstStyle/>
          <a:p>
            <a:fld id="{44E61A90-C71E-4C35-BAAE-8F9CA900A38C}" type="slidenum">
              <a:rPr lang="sv-SE" smtClean="0"/>
              <a:t>2</a:t>
            </a:fld>
            <a:endParaRPr lang="sv-SE"/>
          </a:p>
        </p:txBody>
      </p:sp>
    </p:spTree>
    <p:extLst>
      <p:ext uri="{BB962C8B-B14F-4D97-AF65-F5344CB8AC3E}">
        <p14:creationId xmlns:p14="http://schemas.microsoft.com/office/powerpoint/2010/main" val="198494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i="1"/>
              <a:t>Innan vi </a:t>
            </a:r>
            <a:r>
              <a:rPr lang="en-US" i="1" err="1"/>
              <a:t>går</a:t>
            </a:r>
            <a:r>
              <a:rPr lang="en-US" i="1"/>
              <a:t> </a:t>
            </a:r>
            <a:r>
              <a:rPr lang="en-US" i="1" err="1"/>
              <a:t>vidare</a:t>
            </a:r>
            <a:r>
              <a:rPr lang="en-US" i="1"/>
              <a:t> </a:t>
            </a:r>
            <a:r>
              <a:rPr lang="en-US" i="1" err="1"/>
              <a:t>vill</a:t>
            </a:r>
            <a:r>
              <a:rPr lang="en-US" i="1"/>
              <a:t> vi </a:t>
            </a:r>
            <a:r>
              <a:rPr lang="en-US" i="1" err="1"/>
              <a:t>kort</a:t>
            </a:r>
            <a:r>
              <a:rPr lang="en-US" i="1"/>
              <a:t> </a:t>
            </a:r>
            <a:r>
              <a:rPr lang="en-US" i="1" err="1"/>
              <a:t>presentera</a:t>
            </a:r>
            <a:r>
              <a:rPr lang="en-US" i="1"/>
              <a:t> </a:t>
            </a:r>
            <a:r>
              <a:rPr lang="en-US" i="1" err="1"/>
              <a:t>vilka</a:t>
            </a:r>
            <a:r>
              <a:rPr lang="en-US" i="1"/>
              <a:t> vi </a:t>
            </a:r>
            <a:r>
              <a:rPr lang="en-US" i="1" err="1"/>
              <a:t>är</a:t>
            </a:r>
            <a:r>
              <a:rPr lang="en-US" i="1"/>
              <a:t>. </a:t>
            </a:r>
            <a:endParaRPr lang="sv-SE"/>
          </a:p>
          <a:p>
            <a:r>
              <a:rPr lang="en-US" i="1"/>
              <a:t>Vi </a:t>
            </a:r>
            <a:r>
              <a:rPr lang="en-US" i="1" err="1"/>
              <a:t>är</a:t>
            </a:r>
            <a:r>
              <a:rPr lang="en-US" i="1"/>
              <a:t> H&amp;M:s Cloud Strategy Steering Committee – </a:t>
            </a:r>
            <a:endParaRPr lang="sv-SE"/>
          </a:p>
          <a:p>
            <a:r>
              <a:rPr lang="en-US" i="1" err="1"/>
              <a:t>ett</a:t>
            </a:r>
            <a:r>
              <a:rPr lang="en-US" i="1"/>
              <a:t> </a:t>
            </a:r>
            <a:r>
              <a:rPr lang="en-US" i="1" err="1"/>
              <a:t>internt</a:t>
            </a:r>
            <a:r>
              <a:rPr lang="en-US" i="1"/>
              <a:t> team </a:t>
            </a:r>
            <a:r>
              <a:rPr lang="en-US" i="1" err="1"/>
              <a:t>som</a:t>
            </a:r>
            <a:r>
              <a:rPr lang="en-US" i="1"/>
              <a:t> </a:t>
            </a:r>
            <a:r>
              <a:rPr lang="en-US" i="1" err="1"/>
              <a:t>har</a:t>
            </a:r>
            <a:r>
              <a:rPr lang="en-US" i="1"/>
              <a:t> </a:t>
            </a:r>
            <a:r>
              <a:rPr lang="en-US" i="1" err="1"/>
              <a:t>arbetat</a:t>
            </a:r>
            <a:r>
              <a:rPr lang="en-US" i="1"/>
              <a:t> </a:t>
            </a:r>
            <a:r>
              <a:rPr lang="en-US" i="1" err="1"/>
              <a:t>tillsammans</a:t>
            </a:r>
            <a:r>
              <a:rPr lang="en-US" i="1"/>
              <a:t> för </a:t>
            </a:r>
            <a:r>
              <a:rPr lang="en-US" i="1" err="1"/>
              <a:t>att</a:t>
            </a:r>
            <a:r>
              <a:rPr lang="en-US" i="1"/>
              <a:t> </a:t>
            </a:r>
            <a:r>
              <a:rPr lang="en-US" i="1" err="1"/>
              <a:t>analysera</a:t>
            </a:r>
            <a:r>
              <a:rPr lang="en-US" i="1"/>
              <a:t> </a:t>
            </a:r>
            <a:r>
              <a:rPr lang="en-US" i="1" err="1"/>
              <a:t>och</a:t>
            </a:r>
            <a:r>
              <a:rPr lang="en-US" i="1"/>
              <a:t> </a:t>
            </a:r>
            <a:r>
              <a:rPr lang="en-US" i="1" err="1"/>
              <a:t>rekommendera</a:t>
            </a:r>
            <a:r>
              <a:rPr lang="en-US" i="1"/>
              <a:t> den </a:t>
            </a:r>
            <a:r>
              <a:rPr lang="en-US" i="1" err="1"/>
              <a:t>bästa</a:t>
            </a:r>
            <a:r>
              <a:rPr lang="en-US" i="1"/>
              <a:t> </a:t>
            </a:r>
            <a:r>
              <a:rPr lang="en-US" i="1" err="1"/>
              <a:t>moln</a:t>
            </a:r>
            <a:r>
              <a:rPr lang="en-US" i="1"/>
              <a:t>- </a:t>
            </a:r>
            <a:r>
              <a:rPr lang="en-US" i="1" err="1"/>
              <a:t>och</a:t>
            </a:r>
            <a:r>
              <a:rPr lang="en-US" i="1"/>
              <a:t> BI-</a:t>
            </a:r>
            <a:r>
              <a:rPr lang="en-US" i="1" err="1"/>
              <a:t>lösningen</a:t>
            </a:r>
            <a:r>
              <a:rPr lang="en-US" i="1"/>
              <a:t> för </a:t>
            </a:r>
            <a:r>
              <a:rPr lang="en-US" i="1" err="1"/>
              <a:t>företaget</a:t>
            </a:r>
            <a:r>
              <a:rPr lang="en-US" i="1"/>
              <a:t>.</a:t>
            </a:r>
            <a:endParaRPr lang="sv-SE"/>
          </a:p>
        </p:txBody>
      </p:sp>
      <p:sp>
        <p:nvSpPr>
          <p:cNvPr id="4" name="Platshållare för bildnummer 3"/>
          <p:cNvSpPr>
            <a:spLocks noGrp="1"/>
          </p:cNvSpPr>
          <p:nvPr>
            <p:ph type="sldNum" sz="quarter" idx="5"/>
          </p:nvPr>
        </p:nvSpPr>
        <p:spPr/>
        <p:txBody>
          <a:bodyPr/>
          <a:lstStyle/>
          <a:p>
            <a:fld id="{44E61A90-C71E-4C35-BAAE-8F9CA900A38C}" type="slidenum">
              <a:rPr lang="sv-SE" smtClean="0"/>
              <a:t>3</a:t>
            </a:fld>
            <a:endParaRPr lang="sv-SE"/>
          </a:p>
        </p:txBody>
      </p:sp>
    </p:spTree>
    <p:extLst>
      <p:ext uri="{BB962C8B-B14F-4D97-AF65-F5344CB8AC3E}">
        <p14:creationId xmlns:p14="http://schemas.microsoft.com/office/powerpoint/2010/main" val="2721734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a:t>Vi </a:t>
            </a:r>
            <a:r>
              <a:rPr lang="en-US" err="1"/>
              <a:t>fokuserade</a:t>
            </a:r>
            <a:r>
              <a:rPr lang="en-US"/>
              <a:t> </a:t>
            </a:r>
            <a:r>
              <a:rPr lang="en-US" err="1"/>
              <a:t>på</a:t>
            </a:r>
            <a:r>
              <a:rPr lang="en-US"/>
              <a:t> </a:t>
            </a:r>
            <a:r>
              <a:rPr lang="en-US" err="1"/>
              <a:t>ledande</a:t>
            </a:r>
            <a:r>
              <a:rPr lang="en-US"/>
              <a:t> </a:t>
            </a:r>
            <a:r>
              <a:rPr lang="en-US" err="1"/>
              <a:t>aktörer</a:t>
            </a:r>
            <a:r>
              <a:rPr lang="en-US"/>
              <a:t> </a:t>
            </a:r>
            <a:r>
              <a:rPr lang="en-US" err="1"/>
              <a:t>enligt</a:t>
            </a:r>
            <a:r>
              <a:rPr lang="en-US"/>
              <a:t> </a:t>
            </a:r>
            <a:r>
              <a:rPr lang="en-US" err="1"/>
              <a:t>Gartners</a:t>
            </a:r>
            <a:r>
              <a:rPr lang="en-US"/>
              <a:t> Magic Quadrant, </a:t>
            </a:r>
            <a:r>
              <a:rPr lang="en-US" err="1"/>
              <a:t>och</a:t>
            </a:r>
            <a:r>
              <a:rPr lang="en-US"/>
              <a:t> </a:t>
            </a:r>
            <a:r>
              <a:rPr lang="en-US" err="1"/>
              <a:t>genom</a:t>
            </a:r>
            <a:r>
              <a:rPr lang="en-US"/>
              <a:t> </a:t>
            </a:r>
            <a:r>
              <a:rPr lang="en-US" err="1"/>
              <a:t>att</a:t>
            </a:r>
            <a:r>
              <a:rPr lang="en-US"/>
              <a:t> </a:t>
            </a:r>
            <a:r>
              <a:rPr lang="en-US" err="1"/>
              <a:t>jämföra</a:t>
            </a:r>
            <a:r>
              <a:rPr lang="en-US"/>
              <a:t> </a:t>
            </a:r>
            <a:r>
              <a:rPr lang="en-US" err="1"/>
              <a:t>deras</a:t>
            </a:r>
            <a:r>
              <a:rPr lang="en-US"/>
              <a:t> </a:t>
            </a:r>
            <a:r>
              <a:rPr lang="en-US" err="1"/>
              <a:t>styrkor</a:t>
            </a:r>
            <a:r>
              <a:rPr lang="en-US"/>
              <a:t> </a:t>
            </a:r>
            <a:r>
              <a:rPr lang="en-US" err="1"/>
              <a:t>och</a:t>
            </a:r>
            <a:r>
              <a:rPr lang="en-US"/>
              <a:t> </a:t>
            </a:r>
            <a:r>
              <a:rPr lang="en-US" err="1"/>
              <a:t>svagheter</a:t>
            </a:r>
            <a:r>
              <a:rPr lang="en-US"/>
              <a:t> </a:t>
            </a:r>
            <a:r>
              <a:rPr lang="en-US" err="1"/>
              <a:t>kunde</a:t>
            </a:r>
            <a:r>
              <a:rPr lang="en-US"/>
              <a:t> vi </a:t>
            </a:r>
            <a:r>
              <a:rPr lang="en-US" err="1"/>
              <a:t>identifiera</a:t>
            </a:r>
            <a:r>
              <a:rPr lang="en-US"/>
              <a:t> den </a:t>
            </a:r>
            <a:r>
              <a:rPr lang="en-US" err="1"/>
              <a:t>bästa</a:t>
            </a:r>
            <a:r>
              <a:rPr lang="en-US"/>
              <a:t> </a:t>
            </a:r>
            <a:r>
              <a:rPr lang="en-US" err="1"/>
              <a:t>lösningen</a:t>
            </a:r>
            <a:r>
              <a:rPr lang="en-US"/>
              <a:t> för H&amp;M.</a:t>
            </a:r>
            <a:endParaRPr lang="sv-SE"/>
          </a:p>
          <a:p>
            <a:pPr>
              <a:defRPr/>
            </a:pPr>
            <a:r>
              <a:rPr lang="en-US" err="1"/>
              <a:t>Målet</a:t>
            </a:r>
            <a:r>
              <a:rPr lang="en-US"/>
              <a:t> </a:t>
            </a:r>
            <a:r>
              <a:rPr lang="en-US" err="1"/>
              <a:t>är</a:t>
            </a:r>
            <a:r>
              <a:rPr lang="en-US"/>
              <a:t> </a:t>
            </a:r>
            <a:r>
              <a:rPr lang="en-US" err="1"/>
              <a:t>att</a:t>
            </a:r>
            <a:r>
              <a:rPr lang="en-US"/>
              <a:t> </a:t>
            </a:r>
            <a:r>
              <a:rPr lang="en-US" err="1"/>
              <a:t>hitta</a:t>
            </a:r>
            <a:r>
              <a:rPr lang="en-US"/>
              <a:t> </a:t>
            </a:r>
            <a:r>
              <a:rPr lang="en-US" err="1"/>
              <a:t>en</a:t>
            </a:r>
            <a:r>
              <a:rPr lang="en-US"/>
              <a:t> </a:t>
            </a:r>
            <a:r>
              <a:rPr lang="en-US" err="1"/>
              <a:t>plattform</a:t>
            </a:r>
            <a:r>
              <a:rPr lang="en-US"/>
              <a:t> </a:t>
            </a:r>
            <a:r>
              <a:rPr lang="en-US" err="1"/>
              <a:t>som</a:t>
            </a:r>
            <a:r>
              <a:rPr lang="en-US"/>
              <a:t> </a:t>
            </a:r>
            <a:r>
              <a:rPr lang="en-US" err="1"/>
              <a:t>kombinerar</a:t>
            </a:r>
            <a:r>
              <a:rPr lang="en-US"/>
              <a:t> </a:t>
            </a:r>
            <a:r>
              <a:rPr lang="en-US" err="1"/>
              <a:t>hög</a:t>
            </a:r>
            <a:r>
              <a:rPr lang="en-US"/>
              <a:t> </a:t>
            </a:r>
            <a:r>
              <a:rPr lang="en-US" err="1"/>
              <a:t>säkerhet</a:t>
            </a:r>
            <a:r>
              <a:rPr lang="en-US"/>
              <a:t>, robust </a:t>
            </a:r>
            <a:r>
              <a:rPr lang="en-US" err="1"/>
              <a:t>skalbarhet</a:t>
            </a:r>
            <a:r>
              <a:rPr lang="en-US"/>
              <a:t> </a:t>
            </a:r>
            <a:r>
              <a:rPr lang="en-US" err="1"/>
              <a:t>och</a:t>
            </a:r>
            <a:r>
              <a:rPr lang="en-US"/>
              <a:t> </a:t>
            </a:r>
            <a:r>
              <a:rPr lang="en-US" err="1"/>
              <a:t>enkel</a:t>
            </a:r>
            <a:r>
              <a:rPr lang="en-US"/>
              <a:t> integration.</a:t>
            </a:r>
          </a:p>
          <a:p>
            <a:pPr>
              <a:defRPr/>
            </a:pPr>
            <a:r>
              <a:rPr lang="en-US">
                <a:latin typeface="Calibri"/>
                <a:ea typeface="Calibri"/>
                <a:cs typeface="Calibri"/>
              </a:rPr>
              <a:t>Det </a:t>
            </a:r>
            <a:r>
              <a:rPr lang="en-US" err="1">
                <a:latin typeface="Calibri"/>
                <a:ea typeface="Calibri"/>
                <a:cs typeface="Calibri"/>
              </a:rPr>
              <a:t>finns</a:t>
            </a:r>
            <a:r>
              <a:rPr lang="en-US">
                <a:latin typeface="Calibri"/>
                <a:ea typeface="Calibri"/>
                <a:cs typeface="Calibri"/>
              </a:rPr>
              <a:t> 6 </a:t>
            </a:r>
            <a:r>
              <a:rPr lang="en-US" err="1">
                <a:latin typeface="Calibri"/>
                <a:ea typeface="Calibri"/>
                <a:cs typeface="Calibri"/>
              </a:rPr>
              <a:t>fokusområden</a:t>
            </a:r>
            <a:r>
              <a:rPr lang="en-US">
                <a:latin typeface="Calibri"/>
                <a:ea typeface="Calibri"/>
                <a:cs typeface="Calibri"/>
              </a:rPr>
              <a:t> </a:t>
            </a:r>
            <a:r>
              <a:rPr lang="en-US" err="1">
                <a:latin typeface="Calibri"/>
                <a:ea typeface="Calibri"/>
                <a:cs typeface="Calibri"/>
              </a:rPr>
              <a:t>som</a:t>
            </a:r>
            <a:r>
              <a:rPr lang="en-US">
                <a:latin typeface="Calibri"/>
                <a:ea typeface="Calibri"/>
                <a:cs typeface="Calibri"/>
              </a:rPr>
              <a:t> vi </a:t>
            </a:r>
            <a:r>
              <a:rPr lang="en-US" err="1">
                <a:latin typeface="Calibri"/>
                <a:ea typeface="Calibri"/>
                <a:cs typeface="Calibri"/>
              </a:rPr>
              <a:t>bedömmer</a:t>
            </a:r>
            <a:r>
              <a:rPr lang="en-US">
                <a:latin typeface="Calibri"/>
                <a:ea typeface="Calibri"/>
                <a:cs typeface="Calibri"/>
              </a:rPr>
              <a:t> </a:t>
            </a:r>
            <a:r>
              <a:rPr lang="en-US" err="1">
                <a:latin typeface="Calibri"/>
                <a:ea typeface="Calibri"/>
                <a:cs typeface="Calibri"/>
              </a:rPr>
              <a:t>är</a:t>
            </a:r>
            <a:r>
              <a:rPr lang="en-US">
                <a:latin typeface="Calibri"/>
                <a:ea typeface="Calibri"/>
                <a:cs typeface="Calibri"/>
              </a:rPr>
              <a:t> </a:t>
            </a:r>
            <a:r>
              <a:rPr lang="en-US" err="1">
                <a:latin typeface="Calibri"/>
                <a:ea typeface="Calibri"/>
                <a:cs typeface="Calibri"/>
              </a:rPr>
              <a:t>kritiska</a:t>
            </a:r>
            <a:r>
              <a:rPr lang="en-US">
                <a:latin typeface="Calibri"/>
                <a:ea typeface="Calibri"/>
                <a:cs typeface="Calibri"/>
              </a:rPr>
              <a:t> för H&amp;M. Dessa </a:t>
            </a:r>
            <a:r>
              <a:rPr lang="en-US" err="1">
                <a:latin typeface="Calibri"/>
                <a:ea typeface="Calibri"/>
                <a:cs typeface="Calibri"/>
              </a:rPr>
              <a:t>är</a:t>
            </a:r>
            <a:r>
              <a:rPr lang="en-US">
                <a:latin typeface="Calibri"/>
                <a:ea typeface="Calibri"/>
                <a:cs typeface="Calibri"/>
              </a:rPr>
              <a:t> Footprint, </a:t>
            </a:r>
            <a:r>
              <a:rPr lang="en-US" err="1">
                <a:latin typeface="Calibri"/>
                <a:ea typeface="Calibri"/>
                <a:cs typeface="Calibri"/>
              </a:rPr>
              <a:t>dataplattform</a:t>
            </a:r>
            <a:r>
              <a:rPr lang="en-US">
                <a:latin typeface="Calibri"/>
                <a:ea typeface="Calibri"/>
                <a:cs typeface="Calibri"/>
              </a:rPr>
              <a:t>, </a:t>
            </a:r>
            <a:r>
              <a:rPr lang="en-US"/>
              <a:t>ERP</a:t>
            </a:r>
            <a:r>
              <a:rPr lang="en-SE"/>
              <a:t> &amp;</a:t>
            </a:r>
            <a:r>
              <a:rPr lang="en-US"/>
              <a:t> Integration</a:t>
            </a:r>
            <a:r>
              <a:rPr lang="en-SE"/>
              <a:t>, </a:t>
            </a:r>
            <a:r>
              <a:rPr lang="en-SE" sz="1200" err="1">
                <a:ea typeface="+mn-lt"/>
                <a:cs typeface="+mn-lt"/>
              </a:rPr>
              <a:t>Dataflödet</a:t>
            </a:r>
            <a:r>
              <a:rPr lang="en-US"/>
              <a:t>, </a:t>
            </a:r>
            <a:r>
              <a:rPr lang="en-US" err="1"/>
              <a:t>säkerhet</a:t>
            </a:r>
            <a:r>
              <a:rPr lang="en-US"/>
              <a:t> </a:t>
            </a:r>
            <a:r>
              <a:rPr lang="en-US" err="1"/>
              <a:t>och</a:t>
            </a:r>
            <a:r>
              <a:rPr lang="en-US"/>
              <a:t> </a:t>
            </a:r>
            <a:r>
              <a:rPr lang="en-US" err="1"/>
              <a:t>kostnad</a:t>
            </a:r>
            <a:r>
              <a:rPr lang="en-US"/>
              <a:t>.</a:t>
            </a:r>
          </a:p>
          <a:p>
            <a:pPr>
              <a:defRPr/>
            </a:pPr>
            <a:r>
              <a:rPr lang="en-US"/>
              <a:t>Mer om det </a:t>
            </a:r>
            <a:r>
              <a:rPr lang="en-US" err="1"/>
              <a:t>längre</a:t>
            </a:r>
            <a:r>
              <a:rPr lang="en-US"/>
              <a:t> </a:t>
            </a:r>
            <a:r>
              <a:rPr lang="en-US" err="1"/>
              <a:t>fram</a:t>
            </a:r>
            <a:r>
              <a:rPr lang="en-US"/>
              <a:t>. </a:t>
            </a:r>
          </a:p>
          <a:p>
            <a:endParaRPr lang="en-US"/>
          </a:p>
        </p:txBody>
      </p:sp>
      <p:sp>
        <p:nvSpPr>
          <p:cNvPr id="4" name="Platshållare för bildnummer 3"/>
          <p:cNvSpPr>
            <a:spLocks noGrp="1"/>
          </p:cNvSpPr>
          <p:nvPr>
            <p:ph type="sldNum" sz="quarter" idx="5"/>
          </p:nvPr>
        </p:nvSpPr>
        <p:spPr/>
        <p:txBody>
          <a:bodyPr/>
          <a:lstStyle/>
          <a:p>
            <a:fld id="{44E61A90-C71E-4C35-BAAE-8F9CA900A38C}" type="slidenum">
              <a:rPr lang="sv-SE" smtClean="0"/>
              <a:t>4</a:t>
            </a:fld>
            <a:endParaRPr lang="sv-SE"/>
          </a:p>
        </p:txBody>
      </p:sp>
    </p:spTree>
    <p:extLst>
      <p:ext uri="{BB962C8B-B14F-4D97-AF65-F5344CB8AC3E}">
        <p14:creationId xmlns:p14="http://schemas.microsoft.com/office/powerpoint/2010/main" val="2238564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err="1">
                <a:latin typeface="Aptos"/>
                <a:ea typeface="Calibri"/>
                <a:cs typeface="Calibri"/>
              </a:rPr>
              <a:t>Utifrån</a:t>
            </a:r>
            <a:r>
              <a:rPr lang="en-US">
                <a:latin typeface="Aptos"/>
                <a:ea typeface="Calibri"/>
                <a:cs typeface="Calibri"/>
              </a:rPr>
              <a:t> </a:t>
            </a:r>
            <a:r>
              <a:rPr lang="en-US" err="1">
                <a:latin typeface="Aptos"/>
                <a:ea typeface="Calibri"/>
                <a:cs typeface="Calibri"/>
              </a:rPr>
              <a:t>fokusområdena</a:t>
            </a:r>
            <a:r>
              <a:rPr lang="en-US">
                <a:latin typeface="Aptos"/>
                <a:ea typeface="Calibri"/>
                <a:cs typeface="Calibri"/>
              </a:rPr>
              <a:t> </a:t>
            </a:r>
            <a:r>
              <a:rPr lang="en-US" err="1">
                <a:latin typeface="Aptos"/>
                <a:ea typeface="Calibri"/>
                <a:cs typeface="Calibri"/>
              </a:rPr>
              <a:t>har</a:t>
            </a:r>
            <a:r>
              <a:rPr lang="en-US">
                <a:latin typeface="Aptos"/>
                <a:ea typeface="Calibri"/>
                <a:cs typeface="Calibri"/>
              </a:rPr>
              <a:t> det </a:t>
            </a:r>
            <a:r>
              <a:rPr lang="en-US" err="1">
                <a:latin typeface="Aptos"/>
                <a:ea typeface="Calibri"/>
                <a:cs typeface="Calibri"/>
              </a:rPr>
              <a:t>vuxit</a:t>
            </a:r>
            <a:r>
              <a:rPr lang="en-US">
                <a:latin typeface="Aptos"/>
                <a:ea typeface="Calibri"/>
                <a:cs typeface="Calibri"/>
              </a:rPr>
              <a:t> </a:t>
            </a:r>
            <a:r>
              <a:rPr lang="en-US" err="1">
                <a:latin typeface="Aptos"/>
                <a:ea typeface="Calibri"/>
                <a:cs typeface="Calibri"/>
              </a:rPr>
              <a:t>fram</a:t>
            </a:r>
            <a:r>
              <a:rPr lang="en-US">
                <a:latin typeface="Aptos"/>
                <a:ea typeface="Calibri"/>
                <a:cs typeface="Calibri"/>
              </a:rPr>
              <a:t> </a:t>
            </a:r>
            <a:r>
              <a:rPr lang="en-US" err="1">
                <a:latin typeface="Aptos"/>
                <a:ea typeface="Calibri"/>
                <a:cs typeface="Calibri"/>
              </a:rPr>
              <a:t>tre</a:t>
            </a:r>
            <a:r>
              <a:rPr lang="en-US">
                <a:latin typeface="Aptos"/>
                <a:ea typeface="Calibri"/>
                <a:cs typeface="Calibri"/>
              </a:rPr>
              <a:t> </a:t>
            </a:r>
            <a:r>
              <a:rPr lang="en-US" err="1">
                <a:latin typeface="Aptos"/>
                <a:ea typeface="Calibri"/>
                <a:cs typeface="Calibri"/>
              </a:rPr>
              <a:t>finalister</a:t>
            </a:r>
            <a:r>
              <a:rPr lang="en-US">
                <a:latin typeface="Aptos"/>
                <a:ea typeface="Calibri"/>
                <a:cs typeface="Calibri"/>
              </a:rPr>
              <a:t>, </a:t>
            </a:r>
            <a:r>
              <a:rPr lang="en-US" err="1">
                <a:latin typeface="Aptos"/>
                <a:ea typeface="Calibri"/>
                <a:cs typeface="Calibri"/>
              </a:rPr>
              <a:t>vår</a:t>
            </a:r>
            <a:r>
              <a:rPr lang="en-US">
                <a:latin typeface="Aptos"/>
                <a:ea typeface="Calibri"/>
                <a:cs typeface="Calibri"/>
              </a:rPr>
              <a:t> top 3. </a:t>
            </a:r>
            <a:endParaRPr lang="sv-SE">
              <a:latin typeface="Aptos"/>
              <a:ea typeface="Calibri"/>
              <a:cs typeface="Calibri"/>
            </a:endParaRPr>
          </a:p>
          <a:p>
            <a:r>
              <a:rPr lang="en-US">
                <a:latin typeface="Aptos"/>
                <a:ea typeface="Calibri"/>
                <a:cs typeface="Calibri"/>
              </a:rPr>
              <a:t>Som </a:t>
            </a:r>
            <a:r>
              <a:rPr lang="en-US" err="1">
                <a:latin typeface="Aptos"/>
                <a:ea typeface="Calibri"/>
                <a:cs typeface="Calibri"/>
              </a:rPr>
              <a:t>är</a:t>
            </a:r>
            <a:r>
              <a:rPr lang="en-US">
                <a:latin typeface="Aptos"/>
                <a:ea typeface="Calibri"/>
                <a:cs typeface="Calibri"/>
              </a:rPr>
              <a:t> Azure, Google </a:t>
            </a:r>
            <a:r>
              <a:rPr lang="en-US" err="1">
                <a:latin typeface="Aptos"/>
                <a:ea typeface="Calibri"/>
                <a:cs typeface="Calibri"/>
              </a:rPr>
              <a:t>och</a:t>
            </a:r>
            <a:r>
              <a:rPr lang="en-US">
                <a:latin typeface="Aptos"/>
                <a:ea typeface="Calibri"/>
                <a:cs typeface="Calibri"/>
              </a:rPr>
              <a:t> AWS. </a:t>
            </a:r>
          </a:p>
          <a:p>
            <a:endParaRPr lang="en-US">
              <a:latin typeface="Aptos"/>
              <a:ea typeface="Calibri"/>
              <a:cs typeface="Calibri"/>
            </a:endParaRPr>
          </a:p>
        </p:txBody>
      </p:sp>
      <p:sp>
        <p:nvSpPr>
          <p:cNvPr id="4" name="Platshållare för bildnummer 3"/>
          <p:cNvSpPr>
            <a:spLocks noGrp="1"/>
          </p:cNvSpPr>
          <p:nvPr>
            <p:ph type="sldNum" sz="quarter" idx="5"/>
          </p:nvPr>
        </p:nvSpPr>
        <p:spPr/>
        <p:txBody>
          <a:bodyPr/>
          <a:lstStyle/>
          <a:p>
            <a:fld id="{44E61A90-C71E-4C35-BAAE-8F9CA900A38C}" type="slidenum">
              <a:rPr lang="sv-SE" smtClean="0"/>
              <a:t>5</a:t>
            </a:fld>
            <a:endParaRPr lang="sv-SE"/>
          </a:p>
        </p:txBody>
      </p:sp>
    </p:spTree>
    <p:extLst>
      <p:ext uri="{BB962C8B-B14F-4D97-AF65-F5344CB8AC3E}">
        <p14:creationId xmlns:p14="http://schemas.microsoft.com/office/powerpoint/2010/main" val="1110384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err="1"/>
              <a:t>Vår</a:t>
            </a:r>
            <a:r>
              <a:rPr lang="en-US"/>
              <a:t> </a:t>
            </a:r>
            <a:r>
              <a:rPr lang="en-US" err="1"/>
              <a:t>bedömning</a:t>
            </a:r>
            <a:r>
              <a:rPr lang="en-US"/>
              <a:t> </a:t>
            </a:r>
            <a:r>
              <a:rPr lang="en-US" err="1"/>
              <a:t>är</a:t>
            </a:r>
            <a:r>
              <a:rPr lang="en-US"/>
              <a:t> </a:t>
            </a:r>
            <a:r>
              <a:rPr lang="en-US" err="1"/>
              <a:t>att</a:t>
            </a:r>
            <a:r>
              <a:rPr lang="en-US"/>
              <a:t> Azure </a:t>
            </a:r>
            <a:r>
              <a:rPr lang="en-US" err="1"/>
              <a:t>är</a:t>
            </a:r>
            <a:r>
              <a:rPr lang="en-US"/>
              <a:t> det </a:t>
            </a:r>
            <a:r>
              <a:rPr lang="en-US" err="1"/>
              <a:t>bästa</a:t>
            </a:r>
            <a:r>
              <a:rPr lang="en-US"/>
              <a:t> valet för H&amp;M. </a:t>
            </a:r>
            <a:endParaRPr lang="sv-SE"/>
          </a:p>
          <a:p>
            <a:r>
              <a:rPr lang="en-US"/>
              <a:t>Och för </a:t>
            </a:r>
            <a:r>
              <a:rPr lang="en-US" err="1"/>
              <a:t>att</a:t>
            </a:r>
            <a:r>
              <a:rPr lang="en-US"/>
              <a:t> </a:t>
            </a:r>
            <a:r>
              <a:rPr lang="en-US" err="1"/>
              <a:t>fullfölja</a:t>
            </a:r>
            <a:r>
              <a:rPr lang="en-US"/>
              <a:t> </a:t>
            </a:r>
            <a:r>
              <a:rPr lang="en-US" err="1"/>
              <a:t>flödet</a:t>
            </a:r>
            <a:r>
              <a:rPr lang="en-US"/>
              <a:t> </a:t>
            </a:r>
            <a:r>
              <a:rPr lang="en-US" err="1"/>
              <a:t>från</a:t>
            </a:r>
            <a:r>
              <a:rPr lang="en-US"/>
              <a:t> </a:t>
            </a:r>
            <a:r>
              <a:rPr lang="en-US" err="1"/>
              <a:t>molnbaserad</a:t>
            </a:r>
            <a:r>
              <a:rPr lang="en-US"/>
              <a:t> </a:t>
            </a:r>
            <a:r>
              <a:rPr lang="en-US" err="1"/>
              <a:t>databehandling</a:t>
            </a:r>
            <a:r>
              <a:rPr lang="en-US"/>
              <a:t> till </a:t>
            </a:r>
            <a:r>
              <a:rPr lang="en-US" err="1"/>
              <a:t>visualisering</a:t>
            </a:r>
            <a:r>
              <a:rPr lang="en-US"/>
              <a:t> </a:t>
            </a:r>
            <a:r>
              <a:rPr lang="en-US" err="1"/>
              <a:t>valde</a:t>
            </a:r>
            <a:r>
              <a:rPr lang="en-US"/>
              <a:t> vi Tableau </a:t>
            </a:r>
            <a:endParaRPr lang="sv-SE"/>
          </a:p>
          <a:p>
            <a:r>
              <a:rPr lang="en-US"/>
              <a:t>– </a:t>
            </a:r>
            <a:r>
              <a:rPr lang="en-US" err="1"/>
              <a:t>ett</a:t>
            </a:r>
            <a:r>
              <a:rPr lang="en-US"/>
              <a:t> </a:t>
            </a:r>
            <a:r>
              <a:rPr lang="en-US" err="1"/>
              <a:t>kraftfullt</a:t>
            </a:r>
            <a:r>
              <a:rPr lang="en-US"/>
              <a:t> BI-</a:t>
            </a:r>
            <a:r>
              <a:rPr lang="en-US" err="1"/>
              <a:t>verktyg</a:t>
            </a:r>
            <a:r>
              <a:rPr lang="en-US"/>
              <a:t> </a:t>
            </a:r>
            <a:r>
              <a:rPr lang="en-US" err="1"/>
              <a:t>som</a:t>
            </a:r>
            <a:r>
              <a:rPr lang="en-US"/>
              <a:t> </a:t>
            </a:r>
            <a:r>
              <a:rPr lang="en-US" err="1"/>
              <a:t>erbjuder</a:t>
            </a:r>
            <a:r>
              <a:rPr lang="en-US"/>
              <a:t> </a:t>
            </a:r>
            <a:r>
              <a:rPr lang="en-US" err="1"/>
              <a:t>intuitiva</a:t>
            </a:r>
            <a:r>
              <a:rPr lang="en-US"/>
              <a:t> </a:t>
            </a:r>
            <a:r>
              <a:rPr lang="en-US" err="1"/>
              <a:t>visualiseringar</a:t>
            </a:r>
            <a:r>
              <a:rPr lang="en-US"/>
              <a:t> </a:t>
            </a:r>
            <a:r>
              <a:rPr lang="en-US" err="1"/>
              <a:t>och</a:t>
            </a:r>
            <a:r>
              <a:rPr lang="en-US"/>
              <a:t> </a:t>
            </a:r>
            <a:r>
              <a:rPr lang="en-US" err="1"/>
              <a:t>en</a:t>
            </a:r>
            <a:r>
              <a:rPr lang="en-US"/>
              <a:t> stark integration med Azure. </a:t>
            </a:r>
            <a:endParaRPr lang="sv-SE"/>
          </a:p>
          <a:p>
            <a:r>
              <a:rPr lang="en-US"/>
              <a:t>Vi ska </a:t>
            </a:r>
            <a:r>
              <a:rPr lang="en-US" err="1"/>
              <a:t>gå</a:t>
            </a:r>
            <a:r>
              <a:rPr lang="en-US"/>
              <a:t> </a:t>
            </a:r>
            <a:r>
              <a:rPr lang="en-US" err="1"/>
              <a:t>djupare</a:t>
            </a:r>
            <a:r>
              <a:rPr lang="en-US"/>
              <a:t> in </a:t>
            </a:r>
            <a:r>
              <a:rPr lang="en-US" err="1"/>
              <a:t>på</a:t>
            </a:r>
            <a:r>
              <a:rPr lang="en-US"/>
              <a:t> </a:t>
            </a:r>
            <a:r>
              <a:rPr lang="en-US" err="1"/>
              <a:t>varför</a:t>
            </a:r>
            <a:r>
              <a:rPr lang="en-US"/>
              <a:t> just Azure </a:t>
            </a:r>
            <a:r>
              <a:rPr lang="en-US" err="1"/>
              <a:t>är</a:t>
            </a:r>
            <a:r>
              <a:rPr lang="en-US"/>
              <a:t> </a:t>
            </a:r>
            <a:r>
              <a:rPr lang="en-US" err="1"/>
              <a:t>vårt</a:t>
            </a:r>
            <a:r>
              <a:rPr lang="en-US"/>
              <a:t> </a:t>
            </a:r>
            <a:r>
              <a:rPr lang="en-US" err="1"/>
              <a:t>förstahandsval</a:t>
            </a:r>
            <a:r>
              <a:rPr lang="en-US"/>
              <a:t>.</a:t>
            </a:r>
            <a:endParaRPr lang="sv-SE"/>
          </a:p>
          <a:p>
            <a:endParaRPr lang="en-US">
              <a:ea typeface="Calibri"/>
              <a:cs typeface="Calibri"/>
            </a:endParaRPr>
          </a:p>
        </p:txBody>
      </p:sp>
      <p:sp>
        <p:nvSpPr>
          <p:cNvPr id="4" name="Platshållare för bildnummer 3"/>
          <p:cNvSpPr>
            <a:spLocks noGrp="1"/>
          </p:cNvSpPr>
          <p:nvPr>
            <p:ph type="sldNum" sz="quarter" idx="5"/>
          </p:nvPr>
        </p:nvSpPr>
        <p:spPr/>
        <p:txBody>
          <a:bodyPr/>
          <a:lstStyle/>
          <a:p>
            <a:fld id="{44E61A90-C71E-4C35-BAAE-8F9CA900A38C}" type="slidenum">
              <a:rPr lang="sv-SE" smtClean="0"/>
              <a:t>6</a:t>
            </a:fld>
            <a:endParaRPr lang="sv-SE"/>
          </a:p>
        </p:txBody>
      </p:sp>
    </p:spTree>
    <p:extLst>
      <p:ext uri="{BB962C8B-B14F-4D97-AF65-F5344CB8AC3E}">
        <p14:creationId xmlns:p14="http://schemas.microsoft.com/office/powerpoint/2010/main" val="3761030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err="1"/>
              <a:t>När</a:t>
            </a:r>
            <a:r>
              <a:rPr lang="en-US"/>
              <a:t> vi </a:t>
            </a:r>
            <a:r>
              <a:rPr lang="en-US" err="1"/>
              <a:t>pratar</a:t>
            </a:r>
            <a:r>
              <a:rPr lang="en-US"/>
              <a:t> molntjänster tänker vi oftast på att saker händer på något halv-magiskt vis, men inte var och hur.</a:t>
            </a:r>
            <a:endParaRPr lang="sv-SE"/>
          </a:p>
          <a:p>
            <a:r>
              <a:rPr lang="en-US"/>
              <a:t> </a:t>
            </a:r>
            <a:endParaRPr lang="sv-SE"/>
          </a:p>
          <a:p>
            <a:r>
              <a:rPr lang="en-US" err="1"/>
              <a:t>Oavsett</a:t>
            </a:r>
            <a:r>
              <a:rPr lang="en-US"/>
              <a:t> </a:t>
            </a:r>
            <a:r>
              <a:rPr lang="en-US" err="1"/>
              <a:t>hur</a:t>
            </a:r>
            <a:r>
              <a:rPr lang="en-US"/>
              <a:t> vi ser </a:t>
            </a:r>
            <a:r>
              <a:rPr lang="en-US" err="1"/>
              <a:t>på</a:t>
            </a:r>
            <a:r>
              <a:rPr lang="en-US"/>
              <a:t> det </a:t>
            </a:r>
            <a:r>
              <a:rPr lang="en-US" err="1"/>
              <a:t>så</a:t>
            </a:r>
            <a:r>
              <a:rPr lang="en-US"/>
              <a:t> </a:t>
            </a:r>
            <a:r>
              <a:rPr lang="en-US" err="1"/>
              <a:t>är</a:t>
            </a:r>
            <a:r>
              <a:rPr lang="en-US"/>
              <a:t> </a:t>
            </a:r>
            <a:r>
              <a:rPr lang="en-US" err="1"/>
              <a:t>en</a:t>
            </a:r>
            <a:r>
              <a:rPr lang="en-US"/>
              <a:t> </a:t>
            </a:r>
            <a:r>
              <a:rPr lang="en-US" err="1"/>
              <a:t>molntjänst</a:t>
            </a:r>
            <a:r>
              <a:rPr lang="en-US"/>
              <a:t> </a:t>
            </a:r>
            <a:r>
              <a:rPr lang="en-US" err="1"/>
              <a:t>alltid</a:t>
            </a:r>
            <a:r>
              <a:rPr lang="en-US"/>
              <a:t> </a:t>
            </a:r>
            <a:r>
              <a:rPr lang="en-US" err="1"/>
              <a:t>någon</a:t>
            </a:r>
            <a:r>
              <a:rPr lang="en-US"/>
              <a:t> </a:t>
            </a:r>
            <a:r>
              <a:rPr lang="en-US" err="1"/>
              <a:t>annans</a:t>
            </a:r>
            <a:r>
              <a:rPr lang="en-US"/>
              <a:t> </a:t>
            </a:r>
            <a:r>
              <a:rPr lang="en-US" err="1"/>
              <a:t>dator</a:t>
            </a:r>
            <a:r>
              <a:rPr lang="en-US"/>
              <a:t>. Den </a:t>
            </a:r>
            <a:r>
              <a:rPr lang="en-US" err="1"/>
              <a:t>består</a:t>
            </a:r>
            <a:r>
              <a:rPr lang="en-US"/>
              <a:t> </a:t>
            </a:r>
            <a:r>
              <a:rPr lang="en-US" err="1"/>
              <a:t>i</a:t>
            </a:r>
            <a:r>
              <a:rPr lang="en-US"/>
              <a:t> </a:t>
            </a:r>
            <a:r>
              <a:rPr lang="en-US" err="1"/>
              <a:t>grunden</a:t>
            </a:r>
            <a:r>
              <a:rPr lang="en-US"/>
              <a:t> av </a:t>
            </a:r>
            <a:r>
              <a:rPr lang="en-US" err="1"/>
              <a:t>ett</a:t>
            </a:r>
            <a:r>
              <a:rPr lang="en-US"/>
              <a:t> </a:t>
            </a:r>
            <a:r>
              <a:rPr lang="en-US" err="1"/>
              <a:t>antal</a:t>
            </a:r>
            <a:r>
              <a:rPr lang="en-US"/>
              <a:t> </a:t>
            </a:r>
            <a:r>
              <a:rPr lang="en-US" err="1"/>
              <a:t>datorer</a:t>
            </a:r>
            <a:r>
              <a:rPr lang="en-US"/>
              <a:t> </a:t>
            </a:r>
            <a:r>
              <a:rPr lang="en-US" err="1"/>
              <a:t>i</a:t>
            </a:r>
            <a:r>
              <a:rPr lang="en-US"/>
              <a:t> datacenter </a:t>
            </a:r>
            <a:r>
              <a:rPr lang="en-US" err="1"/>
              <a:t>spridda</a:t>
            </a:r>
            <a:r>
              <a:rPr lang="en-US"/>
              <a:t> </a:t>
            </a:r>
            <a:r>
              <a:rPr lang="en-US" err="1"/>
              <a:t>geografiskt</a:t>
            </a:r>
            <a:r>
              <a:rPr lang="en-US"/>
              <a:t>, </a:t>
            </a:r>
            <a:r>
              <a:rPr lang="en-US" err="1"/>
              <a:t>och</a:t>
            </a:r>
            <a:r>
              <a:rPr lang="en-US"/>
              <a:t> det </a:t>
            </a:r>
            <a:r>
              <a:rPr lang="en-US" err="1"/>
              <a:t>är</a:t>
            </a:r>
            <a:r>
              <a:rPr lang="en-US"/>
              <a:t> </a:t>
            </a:r>
            <a:r>
              <a:rPr lang="en-US" err="1"/>
              <a:t>viktigt</a:t>
            </a:r>
            <a:r>
              <a:rPr lang="en-US"/>
              <a:t> </a:t>
            </a:r>
            <a:r>
              <a:rPr lang="en-US" err="1"/>
              <a:t>att</a:t>
            </a:r>
            <a:r>
              <a:rPr lang="en-US"/>
              <a:t> </a:t>
            </a:r>
            <a:r>
              <a:rPr lang="en-US" err="1"/>
              <a:t>förstå</a:t>
            </a:r>
            <a:r>
              <a:rPr lang="en-US"/>
              <a:t> </a:t>
            </a:r>
            <a:r>
              <a:rPr lang="en-US" err="1"/>
              <a:t>hur</a:t>
            </a:r>
            <a:r>
              <a:rPr lang="en-US"/>
              <a:t> </a:t>
            </a:r>
            <a:r>
              <a:rPr lang="en-US" err="1"/>
              <a:t>väl</a:t>
            </a:r>
            <a:r>
              <a:rPr lang="en-US"/>
              <a:t> den </a:t>
            </a:r>
            <a:r>
              <a:rPr lang="en-US" err="1"/>
              <a:t>geografiska</a:t>
            </a:r>
            <a:r>
              <a:rPr lang="en-US"/>
              <a:t> </a:t>
            </a:r>
            <a:r>
              <a:rPr lang="en-US" err="1"/>
              <a:t>spridningen</a:t>
            </a:r>
            <a:r>
              <a:rPr lang="en-US"/>
              <a:t> </a:t>
            </a:r>
            <a:r>
              <a:rPr lang="en-US" err="1"/>
              <a:t>överensstämmer</a:t>
            </a:r>
            <a:r>
              <a:rPr lang="en-US"/>
              <a:t> med det </a:t>
            </a:r>
            <a:r>
              <a:rPr lang="en-US" err="1"/>
              <a:t>egna</a:t>
            </a:r>
            <a:r>
              <a:rPr lang="en-US"/>
              <a:t> </a:t>
            </a:r>
            <a:r>
              <a:rPr lang="en-US" err="1"/>
              <a:t>företagets</a:t>
            </a:r>
            <a:r>
              <a:rPr lang="en-US"/>
              <a:t> </a:t>
            </a:r>
            <a:r>
              <a:rPr lang="en-US" err="1"/>
              <a:t>behov</a:t>
            </a:r>
            <a:r>
              <a:rPr lang="en-US"/>
              <a:t>. Det </a:t>
            </a:r>
            <a:r>
              <a:rPr lang="en-US" err="1"/>
              <a:t>är</a:t>
            </a:r>
            <a:r>
              <a:rPr lang="en-US"/>
              <a:t> </a:t>
            </a:r>
            <a:r>
              <a:rPr lang="en-US" err="1"/>
              <a:t>också</a:t>
            </a:r>
            <a:r>
              <a:rPr lang="en-US"/>
              <a:t> </a:t>
            </a:r>
            <a:r>
              <a:rPr lang="en-US" err="1"/>
              <a:t>viktigt</a:t>
            </a:r>
            <a:r>
              <a:rPr lang="en-US"/>
              <a:t> </a:t>
            </a:r>
            <a:r>
              <a:rPr lang="en-US" err="1"/>
              <a:t>att</a:t>
            </a:r>
            <a:r>
              <a:rPr lang="en-US"/>
              <a:t> </a:t>
            </a:r>
            <a:r>
              <a:rPr lang="en-US" err="1"/>
              <a:t>värdera</a:t>
            </a:r>
            <a:r>
              <a:rPr lang="en-US"/>
              <a:t> den </a:t>
            </a:r>
            <a:r>
              <a:rPr lang="en-US" err="1"/>
              <a:t>fysiska</a:t>
            </a:r>
            <a:r>
              <a:rPr lang="en-US"/>
              <a:t> </a:t>
            </a:r>
            <a:r>
              <a:rPr lang="en-US" err="1"/>
              <a:t>säkerheten</a:t>
            </a:r>
            <a:r>
              <a:rPr lang="en-US"/>
              <a:t> </a:t>
            </a:r>
            <a:r>
              <a:rPr lang="en-US" err="1"/>
              <a:t>i</a:t>
            </a:r>
            <a:r>
              <a:rPr lang="en-US"/>
              <a:t> </a:t>
            </a:r>
            <a:r>
              <a:rPr lang="en-US" err="1"/>
              <a:t>datacenterna</a:t>
            </a:r>
            <a:r>
              <a:rPr lang="en-US"/>
              <a:t> </a:t>
            </a:r>
            <a:r>
              <a:rPr lang="en-US" err="1"/>
              <a:t>och</a:t>
            </a:r>
            <a:r>
              <a:rPr lang="en-US"/>
              <a:t> </a:t>
            </a:r>
            <a:r>
              <a:rPr lang="en-US" err="1"/>
              <a:t>kommunikationsmöjligheterna</a:t>
            </a:r>
            <a:r>
              <a:rPr lang="en-US"/>
              <a:t>, vi ska </a:t>
            </a:r>
            <a:r>
              <a:rPr lang="en-US" err="1"/>
              <a:t>ju</a:t>
            </a:r>
            <a:r>
              <a:rPr lang="en-US"/>
              <a:t> </a:t>
            </a:r>
            <a:r>
              <a:rPr lang="en-US" err="1"/>
              <a:t>faktiskt</a:t>
            </a:r>
            <a:r>
              <a:rPr lang="en-US"/>
              <a:t> </a:t>
            </a:r>
            <a:r>
              <a:rPr lang="en-US" err="1"/>
              <a:t>skicka</a:t>
            </a:r>
            <a:r>
              <a:rPr lang="en-US"/>
              <a:t> </a:t>
            </a:r>
            <a:r>
              <a:rPr lang="en-US" err="1"/>
              <a:t>iväg</a:t>
            </a:r>
            <a:r>
              <a:rPr lang="en-US"/>
              <a:t> </a:t>
            </a:r>
            <a:r>
              <a:rPr lang="en-US" err="1"/>
              <a:t>väldigt</a:t>
            </a:r>
            <a:r>
              <a:rPr lang="en-US"/>
              <a:t> </a:t>
            </a:r>
            <a:r>
              <a:rPr lang="en-US" err="1"/>
              <a:t>mycket</a:t>
            </a:r>
            <a:r>
              <a:rPr lang="en-US"/>
              <a:t> </a:t>
            </a:r>
            <a:r>
              <a:rPr lang="en-US" err="1"/>
              <a:t>affärskritisk</a:t>
            </a:r>
            <a:r>
              <a:rPr lang="en-US"/>
              <a:t> data </a:t>
            </a:r>
            <a:r>
              <a:rPr lang="en-US" err="1"/>
              <a:t>utanför</a:t>
            </a:r>
            <a:r>
              <a:rPr lang="en-US"/>
              <a:t> </a:t>
            </a:r>
            <a:r>
              <a:rPr lang="en-US" err="1"/>
              <a:t>vårt</a:t>
            </a:r>
            <a:r>
              <a:rPr lang="en-US"/>
              <a:t> </a:t>
            </a:r>
            <a:r>
              <a:rPr lang="en-US" err="1"/>
              <a:t>eget</a:t>
            </a:r>
            <a:r>
              <a:rPr lang="en-US"/>
              <a:t> </a:t>
            </a:r>
            <a:r>
              <a:rPr lang="en-US" err="1"/>
              <a:t>företag</a:t>
            </a:r>
            <a:r>
              <a:rPr lang="en-US"/>
              <a:t>. </a:t>
            </a:r>
            <a:r>
              <a:rPr lang="en-US" err="1"/>
              <a:t>Så</a:t>
            </a:r>
            <a:r>
              <a:rPr lang="en-US"/>
              <a:t> det </a:t>
            </a:r>
            <a:r>
              <a:rPr lang="en-US" err="1"/>
              <a:t>gäller</a:t>
            </a:r>
            <a:r>
              <a:rPr lang="en-US"/>
              <a:t> </a:t>
            </a:r>
            <a:r>
              <a:rPr lang="en-US" err="1"/>
              <a:t>att</a:t>
            </a:r>
            <a:r>
              <a:rPr lang="en-US"/>
              <a:t> </a:t>
            </a:r>
            <a:r>
              <a:rPr lang="en-US" err="1"/>
              <a:t>välja</a:t>
            </a:r>
            <a:r>
              <a:rPr lang="en-US"/>
              <a:t> </a:t>
            </a:r>
            <a:r>
              <a:rPr lang="en-US" err="1"/>
              <a:t>en</a:t>
            </a:r>
            <a:r>
              <a:rPr lang="en-US"/>
              <a:t> </a:t>
            </a:r>
            <a:r>
              <a:rPr lang="en-US" err="1"/>
              <a:t>leverantör</a:t>
            </a:r>
            <a:r>
              <a:rPr lang="en-US"/>
              <a:t> </a:t>
            </a:r>
            <a:r>
              <a:rPr lang="en-US" err="1"/>
              <a:t>som</a:t>
            </a:r>
            <a:r>
              <a:rPr lang="en-US"/>
              <a:t> man </a:t>
            </a:r>
            <a:r>
              <a:rPr lang="en-US" err="1"/>
              <a:t>kan</a:t>
            </a:r>
            <a:r>
              <a:rPr lang="en-US"/>
              <a:t> </a:t>
            </a:r>
            <a:r>
              <a:rPr lang="en-US" err="1"/>
              <a:t>lita</a:t>
            </a:r>
            <a:r>
              <a:rPr lang="en-US"/>
              <a:t> </a:t>
            </a:r>
            <a:r>
              <a:rPr lang="en-US" err="1"/>
              <a:t>på</a:t>
            </a:r>
            <a:r>
              <a:rPr lang="en-US"/>
              <a:t>.</a:t>
            </a:r>
            <a:endParaRPr lang="sv-SE"/>
          </a:p>
          <a:p>
            <a:r>
              <a:rPr lang="en-US"/>
              <a:t> </a:t>
            </a:r>
            <a:endParaRPr lang="sv-SE"/>
          </a:p>
          <a:p>
            <a:r>
              <a:rPr lang="en-US"/>
              <a:t>H&amp;M </a:t>
            </a:r>
            <a:r>
              <a:rPr lang="en-US" err="1"/>
              <a:t>har</a:t>
            </a:r>
            <a:r>
              <a:rPr lang="en-US"/>
              <a:t> </a:t>
            </a:r>
            <a:r>
              <a:rPr lang="en-US" err="1"/>
              <a:t>drygt</a:t>
            </a:r>
            <a:r>
              <a:rPr lang="en-US"/>
              <a:t> 4000 </a:t>
            </a:r>
            <a:r>
              <a:rPr lang="en-US" err="1"/>
              <a:t>butiker</a:t>
            </a:r>
            <a:r>
              <a:rPr lang="en-US"/>
              <a:t> </a:t>
            </a:r>
            <a:r>
              <a:rPr lang="en-US" err="1"/>
              <a:t>och</a:t>
            </a:r>
            <a:r>
              <a:rPr lang="en-US"/>
              <a:t> </a:t>
            </a:r>
            <a:r>
              <a:rPr lang="en-US" err="1"/>
              <a:t>ett</a:t>
            </a:r>
            <a:r>
              <a:rPr lang="en-US"/>
              <a:t> </a:t>
            </a:r>
            <a:r>
              <a:rPr lang="en-US" err="1"/>
              <a:t>stort</a:t>
            </a:r>
            <a:r>
              <a:rPr lang="en-US"/>
              <a:t> </a:t>
            </a:r>
            <a:r>
              <a:rPr lang="en-US" err="1"/>
              <a:t>antal</a:t>
            </a:r>
            <a:r>
              <a:rPr lang="en-US"/>
              <a:t> </a:t>
            </a:r>
            <a:r>
              <a:rPr lang="en-US" err="1"/>
              <a:t>produktions</a:t>
            </a:r>
            <a:r>
              <a:rPr lang="en-US"/>
              <a:t>- </a:t>
            </a:r>
            <a:r>
              <a:rPr lang="en-US" err="1"/>
              <a:t>och</a:t>
            </a:r>
            <a:r>
              <a:rPr lang="en-US"/>
              <a:t> </a:t>
            </a:r>
            <a:r>
              <a:rPr lang="en-US" err="1"/>
              <a:t>distributionsenheter</a:t>
            </a:r>
            <a:r>
              <a:rPr lang="en-US"/>
              <a:t> runt </a:t>
            </a:r>
            <a:r>
              <a:rPr lang="en-US" err="1"/>
              <a:t>hela</a:t>
            </a:r>
            <a:r>
              <a:rPr lang="en-US"/>
              <a:t> </a:t>
            </a:r>
            <a:r>
              <a:rPr lang="en-US" err="1"/>
              <a:t>jorden</a:t>
            </a:r>
            <a:r>
              <a:rPr lang="en-US"/>
              <a:t>. I Kina </a:t>
            </a:r>
            <a:r>
              <a:rPr lang="en-US" err="1"/>
              <a:t>finns</a:t>
            </a:r>
            <a:r>
              <a:rPr lang="en-US"/>
              <a:t> det </a:t>
            </a:r>
            <a:r>
              <a:rPr lang="en-US" err="1"/>
              <a:t>drygt</a:t>
            </a:r>
            <a:r>
              <a:rPr lang="en-US"/>
              <a:t> 500 </a:t>
            </a:r>
            <a:r>
              <a:rPr lang="en-US" err="1"/>
              <a:t>butiker</a:t>
            </a:r>
            <a:r>
              <a:rPr lang="en-US"/>
              <a:t> </a:t>
            </a:r>
            <a:r>
              <a:rPr lang="en-US" err="1"/>
              <a:t>och</a:t>
            </a:r>
            <a:r>
              <a:rPr lang="en-US"/>
              <a:t> </a:t>
            </a:r>
            <a:r>
              <a:rPr lang="en-US" err="1"/>
              <a:t>mycket</a:t>
            </a:r>
            <a:r>
              <a:rPr lang="en-US"/>
              <a:t> </a:t>
            </a:r>
            <a:r>
              <a:rPr lang="en-US" err="1"/>
              <a:t>produktion</a:t>
            </a:r>
            <a:r>
              <a:rPr lang="en-US"/>
              <a:t>. Vi </a:t>
            </a:r>
            <a:r>
              <a:rPr lang="en-US" err="1"/>
              <a:t>har</a:t>
            </a:r>
            <a:r>
              <a:rPr lang="en-US"/>
              <a:t> </a:t>
            </a:r>
            <a:r>
              <a:rPr lang="en-US" err="1"/>
              <a:t>matchat</a:t>
            </a:r>
            <a:r>
              <a:rPr lang="en-US"/>
              <a:t> de </a:t>
            </a:r>
            <a:r>
              <a:rPr lang="en-US" err="1"/>
              <a:t>stora</a:t>
            </a:r>
            <a:r>
              <a:rPr lang="en-US"/>
              <a:t> </a:t>
            </a:r>
            <a:r>
              <a:rPr lang="en-US" err="1"/>
              <a:t>molnleverantörernas</a:t>
            </a:r>
            <a:r>
              <a:rPr lang="en-US"/>
              <a:t> </a:t>
            </a:r>
            <a:r>
              <a:rPr lang="en-US" err="1"/>
              <a:t>möjligheter</a:t>
            </a:r>
            <a:r>
              <a:rPr lang="en-US"/>
              <a:t> </a:t>
            </a:r>
            <a:r>
              <a:rPr lang="en-US" err="1"/>
              <a:t>att</a:t>
            </a:r>
            <a:r>
              <a:rPr lang="en-US"/>
              <a:t> </a:t>
            </a:r>
            <a:r>
              <a:rPr lang="en-US" err="1"/>
              <a:t>leverera</a:t>
            </a:r>
            <a:r>
              <a:rPr lang="en-US"/>
              <a:t> </a:t>
            </a:r>
            <a:r>
              <a:rPr lang="en-US" err="1"/>
              <a:t>tjänster</a:t>
            </a:r>
            <a:r>
              <a:rPr lang="en-US"/>
              <a:t> </a:t>
            </a:r>
            <a:r>
              <a:rPr lang="en-US" err="1"/>
              <a:t>lokalt</a:t>
            </a:r>
            <a:r>
              <a:rPr lang="en-US"/>
              <a:t> med HM’s </a:t>
            </a:r>
            <a:r>
              <a:rPr lang="en-US" err="1"/>
              <a:t>behov</a:t>
            </a:r>
            <a:r>
              <a:rPr lang="en-US"/>
              <a:t> </a:t>
            </a:r>
            <a:r>
              <a:rPr lang="en-US" err="1"/>
              <a:t>och</a:t>
            </a:r>
            <a:r>
              <a:rPr lang="en-US"/>
              <a:t> ser </a:t>
            </a:r>
            <a:r>
              <a:rPr lang="en-US" err="1"/>
              <a:t>att</a:t>
            </a:r>
            <a:r>
              <a:rPr lang="en-US"/>
              <a:t> det bara </a:t>
            </a:r>
            <a:r>
              <a:rPr lang="en-US" err="1"/>
              <a:t>är</a:t>
            </a:r>
            <a:r>
              <a:rPr lang="en-US"/>
              <a:t> </a:t>
            </a:r>
            <a:r>
              <a:rPr lang="en-US" err="1"/>
              <a:t>två</a:t>
            </a:r>
            <a:r>
              <a:rPr lang="en-US"/>
              <a:t> </a:t>
            </a:r>
            <a:r>
              <a:rPr lang="en-US" err="1"/>
              <a:t>som</a:t>
            </a:r>
            <a:r>
              <a:rPr lang="en-US"/>
              <a:t> </a:t>
            </a:r>
            <a:r>
              <a:rPr lang="en-US" err="1"/>
              <a:t>uppfyller</a:t>
            </a:r>
            <a:r>
              <a:rPr lang="en-US"/>
              <a:t> </a:t>
            </a:r>
            <a:r>
              <a:rPr lang="en-US" err="1"/>
              <a:t>hela</a:t>
            </a:r>
            <a:r>
              <a:rPr lang="en-US"/>
              <a:t> HMs </a:t>
            </a:r>
            <a:r>
              <a:rPr lang="en-US" err="1"/>
              <a:t>räckvidd</a:t>
            </a:r>
            <a:r>
              <a:rPr lang="en-US"/>
              <a:t>, AWS &amp; Microsoft Azure. </a:t>
            </a:r>
            <a:r>
              <a:rPr lang="en-US" err="1"/>
              <a:t>Båda</a:t>
            </a:r>
            <a:r>
              <a:rPr lang="en-US"/>
              <a:t> </a:t>
            </a:r>
            <a:r>
              <a:rPr lang="en-US" err="1"/>
              <a:t>leverantörerna</a:t>
            </a:r>
            <a:r>
              <a:rPr lang="en-US"/>
              <a:t> </a:t>
            </a:r>
            <a:r>
              <a:rPr lang="en-US" err="1"/>
              <a:t>finns</a:t>
            </a:r>
            <a:r>
              <a:rPr lang="en-US"/>
              <a:t> </a:t>
            </a:r>
            <a:r>
              <a:rPr lang="en-US" err="1"/>
              <a:t>i</a:t>
            </a:r>
            <a:r>
              <a:rPr lang="en-US"/>
              <a:t> Kina </a:t>
            </a:r>
            <a:r>
              <a:rPr lang="en-US" err="1"/>
              <a:t>vilket</a:t>
            </a:r>
            <a:r>
              <a:rPr lang="en-US"/>
              <a:t> </a:t>
            </a:r>
            <a:r>
              <a:rPr lang="en-US" err="1"/>
              <a:t>är</a:t>
            </a:r>
            <a:r>
              <a:rPr lang="en-US"/>
              <a:t> </a:t>
            </a:r>
            <a:r>
              <a:rPr lang="en-US" err="1"/>
              <a:t>väldigt</a:t>
            </a:r>
            <a:r>
              <a:rPr lang="en-US"/>
              <a:t> </a:t>
            </a:r>
            <a:r>
              <a:rPr lang="en-US" err="1"/>
              <a:t>viktigt</a:t>
            </a:r>
            <a:r>
              <a:rPr lang="en-US"/>
              <a:t>, </a:t>
            </a:r>
            <a:r>
              <a:rPr lang="en-US" err="1"/>
              <a:t>både</a:t>
            </a:r>
            <a:r>
              <a:rPr lang="en-US"/>
              <a:t> </a:t>
            </a:r>
            <a:r>
              <a:rPr lang="en-US" err="1"/>
              <a:t>pga</a:t>
            </a:r>
            <a:r>
              <a:rPr lang="en-US"/>
              <a:t> det </a:t>
            </a:r>
            <a:r>
              <a:rPr lang="en-US" err="1"/>
              <a:t>stora</a:t>
            </a:r>
            <a:r>
              <a:rPr lang="en-US"/>
              <a:t> </a:t>
            </a:r>
            <a:r>
              <a:rPr lang="en-US" err="1"/>
              <a:t>antalet</a:t>
            </a:r>
            <a:r>
              <a:rPr lang="en-US"/>
              <a:t> </a:t>
            </a:r>
            <a:r>
              <a:rPr lang="en-US" err="1"/>
              <a:t>butiker</a:t>
            </a:r>
            <a:r>
              <a:rPr lang="en-US"/>
              <a:t> </a:t>
            </a:r>
            <a:r>
              <a:rPr lang="en-US" err="1"/>
              <a:t>och</a:t>
            </a:r>
            <a:r>
              <a:rPr lang="en-US"/>
              <a:t> </a:t>
            </a:r>
            <a:r>
              <a:rPr lang="en-US" err="1"/>
              <a:t>andra</a:t>
            </a:r>
            <a:r>
              <a:rPr lang="en-US"/>
              <a:t> </a:t>
            </a:r>
            <a:r>
              <a:rPr lang="en-US" err="1"/>
              <a:t>enheter</a:t>
            </a:r>
            <a:r>
              <a:rPr lang="en-US"/>
              <a:t> </a:t>
            </a:r>
            <a:r>
              <a:rPr lang="en-US" err="1"/>
              <a:t>och</a:t>
            </a:r>
            <a:r>
              <a:rPr lang="en-US"/>
              <a:t> rent </a:t>
            </a:r>
            <a:r>
              <a:rPr lang="en-US" err="1"/>
              <a:t>politiskt</a:t>
            </a:r>
            <a:r>
              <a:rPr lang="en-US"/>
              <a:t>. </a:t>
            </a:r>
            <a:r>
              <a:rPr lang="en-US" err="1"/>
              <a:t>Båda</a:t>
            </a:r>
            <a:r>
              <a:rPr lang="en-US"/>
              <a:t> </a:t>
            </a:r>
            <a:r>
              <a:rPr lang="en-US" err="1"/>
              <a:t>leverantörerna</a:t>
            </a:r>
            <a:r>
              <a:rPr lang="en-US"/>
              <a:t> </a:t>
            </a:r>
            <a:r>
              <a:rPr lang="en-US" err="1"/>
              <a:t>har</a:t>
            </a:r>
            <a:r>
              <a:rPr lang="en-US"/>
              <a:t> </a:t>
            </a:r>
            <a:r>
              <a:rPr lang="en-US" err="1"/>
              <a:t>flera</a:t>
            </a:r>
            <a:r>
              <a:rPr lang="en-US"/>
              <a:t> datacenter </a:t>
            </a:r>
            <a:r>
              <a:rPr lang="en-US" err="1"/>
              <a:t>placerade</a:t>
            </a:r>
            <a:r>
              <a:rPr lang="en-US"/>
              <a:t> </a:t>
            </a:r>
            <a:r>
              <a:rPr lang="en-US" err="1"/>
              <a:t>i</a:t>
            </a:r>
            <a:r>
              <a:rPr lang="en-US"/>
              <a:t> </a:t>
            </a:r>
            <a:r>
              <a:rPr lang="en-US" err="1"/>
              <a:t>närheten</a:t>
            </a:r>
            <a:r>
              <a:rPr lang="en-US"/>
              <a:t> av </a:t>
            </a:r>
            <a:r>
              <a:rPr lang="en-US" err="1"/>
              <a:t>varandra</a:t>
            </a:r>
            <a:r>
              <a:rPr lang="en-US"/>
              <a:t> för </a:t>
            </a:r>
            <a:r>
              <a:rPr lang="en-US" err="1"/>
              <a:t>att</a:t>
            </a:r>
            <a:r>
              <a:rPr lang="en-US"/>
              <a:t> </a:t>
            </a:r>
            <a:r>
              <a:rPr lang="en-US" err="1"/>
              <a:t>skapa</a:t>
            </a:r>
            <a:r>
              <a:rPr lang="en-US"/>
              <a:t> regional </a:t>
            </a:r>
            <a:r>
              <a:rPr lang="en-US" err="1"/>
              <a:t>redundans</a:t>
            </a:r>
            <a:r>
              <a:rPr lang="en-US"/>
              <a:t>, </a:t>
            </a:r>
            <a:r>
              <a:rPr lang="en-US" err="1"/>
              <a:t>vilket</a:t>
            </a:r>
            <a:r>
              <a:rPr lang="en-US"/>
              <a:t> </a:t>
            </a:r>
            <a:r>
              <a:rPr lang="en-US" err="1"/>
              <a:t>gör</a:t>
            </a:r>
            <a:r>
              <a:rPr lang="en-US"/>
              <a:t> </a:t>
            </a:r>
            <a:r>
              <a:rPr lang="en-US" err="1"/>
              <a:t>att</a:t>
            </a:r>
            <a:r>
              <a:rPr lang="en-US"/>
              <a:t> </a:t>
            </a:r>
            <a:r>
              <a:rPr lang="en-US" err="1"/>
              <a:t>dom</a:t>
            </a:r>
            <a:r>
              <a:rPr lang="en-US"/>
              <a:t> </a:t>
            </a:r>
            <a:r>
              <a:rPr lang="en-US" err="1"/>
              <a:t>kan</a:t>
            </a:r>
            <a:r>
              <a:rPr lang="en-US"/>
              <a:t> </a:t>
            </a:r>
            <a:r>
              <a:rPr lang="en-US" err="1"/>
              <a:t>erbjuda</a:t>
            </a:r>
            <a:r>
              <a:rPr lang="en-US"/>
              <a:t> </a:t>
            </a:r>
            <a:r>
              <a:rPr lang="en-US" err="1"/>
              <a:t>upp</a:t>
            </a:r>
            <a:r>
              <a:rPr lang="en-US"/>
              <a:t> till 99,99% SLA </a:t>
            </a:r>
            <a:r>
              <a:rPr lang="en-US" err="1"/>
              <a:t>i</a:t>
            </a:r>
            <a:r>
              <a:rPr lang="en-US"/>
              <a:t> </a:t>
            </a:r>
            <a:r>
              <a:rPr lang="en-US" err="1"/>
              <a:t>regioner</a:t>
            </a:r>
            <a:r>
              <a:rPr lang="en-US"/>
              <a:t>. </a:t>
            </a:r>
            <a:endParaRPr lang="sv-SE"/>
          </a:p>
          <a:p>
            <a:r>
              <a:rPr lang="en-US" err="1"/>
              <a:t>Båda</a:t>
            </a:r>
            <a:r>
              <a:rPr lang="en-US"/>
              <a:t> </a:t>
            </a:r>
            <a:r>
              <a:rPr lang="en-US" err="1"/>
              <a:t>leverantörerna</a:t>
            </a:r>
            <a:r>
              <a:rPr lang="en-US"/>
              <a:t> </a:t>
            </a:r>
            <a:r>
              <a:rPr lang="en-US" err="1"/>
              <a:t>erbjuder</a:t>
            </a:r>
            <a:r>
              <a:rPr lang="en-US"/>
              <a:t> moderna datacenter med </a:t>
            </a:r>
            <a:r>
              <a:rPr lang="en-US" err="1"/>
              <a:t>hög</a:t>
            </a:r>
            <a:r>
              <a:rPr lang="en-US"/>
              <a:t> </a:t>
            </a:r>
            <a:r>
              <a:rPr lang="en-US" err="1"/>
              <a:t>fysisk</a:t>
            </a:r>
            <a:r>
              <a:rPr lang="en-US"/>
              <a:t> </a:t>
            </a:r>
            <a:r>
              <a:rPr lang="en-US" err="1"/>
              <a:t>säkerhet</a:t>
            </a:r>
            <a:r>
              <a:rPr lang="en-US"/>
              <a:t> </a:t>
            </a:r>
            <a:r>
              <a:rPr lang="en-US" err="1"/>
              <a:t>i</a:t>
            </a:r>
            <a:r>
              <a:rPr lang="en-US"/>
              <a:t> form av </a:t>
            </a:r>
            <a:r>
              <a:rPr lang="en-US" err="1"/>
              <a:t>skalskydd</a:t>
            </a:r>
            <a:r>
              <a:rPr lang="en-US"/>
              <a:t>, </a:t>
            </a:r>
            <a:r>
              <a:rPr lang="en-US" err="1"/>
              <a:t>passersystem</a:t>
            </a:r>
            <a:r>
              <a:rPr lang="en-US"/>
              <a:t> </a:t>
            </a:r>
            <a:r>
              <a:rPr lang="en-US" err="1"/>
              <a:t>och</a:t>
            </a:r>
            <a:r>
              <a:rPr lang="en-US"/>
              <a:t> </a:t>
            </a:r>
            <a:r>
              <a:rPr lang="en-US" err="1"/>
              <a:t>automatiserad</a:t>
            </a:r>
            <a:r>
              <a:rPr lang="en-US"/>
              <a:t> </a:t>
            </a:r>
            <a:r>
              <a:rPr lang="en-US" err="1"/>
              <a:t>brandsläckning</a:t>
            </a:r>
            <a:r>
              <a:rPr lang="en-US"/>
              <a:t>. </a:t>
            </a:r>
            <a:r>
              <a:rPr lang="en-US" err="1"/>
              <a:t>Alla</a:t>
            </a:r>
            <a:r>
              <a:rPr lang="en-US"/>
              <a:t> datacenter </a:t>
            </a:r>
            <a:r>
              <a:rPr lang="en-US" err="1"/>
              <a:t>är</a:t>
            </a:r>
            <a:r>
              <a:rPr lang="en-US"/>
              <a:t> redundant </a:t>
            </a:r>
            <a:r>
              <a:rPr lang="en-US" err="1"/>
              <a:t>anslutna</a:t>
            </a:r>
            <a:r>
              <a:rPr lang="en-US"/>
              <a:t> till </a:t>
            </a:r>
            <a:r>
              <a:rPr lang="en-US" err="1"/>
              <a:t>elnätet</a:t>
            </a:r>
            <a:r>
              <a:rPr lang="en-US"/>
              <a:t> </a:t>
            </a:r>
            <a:r>
              <a:rPr lang="en-US" err="1"/>
              <a:t>och</a:t>
            </a:r>
            <a:r>
              <a:rPr lang="en-US"/>
              <a:t> </a:t>
            </a:r>
            <a:r>
              <a:rPr lang="en-US" err="1"/>
              <a:t>har</a:t>
            </a:r>
            <a:r>
              <a:rPr lang="en-US"/>
              <a:t> </a:t>
            </a:r>
            <a:r>
              <a:rPr lang="en-US" err="1"/>
              <a:t>batterier</a:t>
            </a:r>
            <a:r>
              <a:rPr lang="en-US"/>
              <a:t> </a:t>
            </a:r>
            <a:r>
              <a:rPr lang="en-US" err="1"/>
              <a:t>och</a:t>
            </a:r>
            <a:r>
              <a:rPr lang="en-US"/>
              <a:t> </a:t>
            </a:r>
            <a:r>
              <a:rPr lang="en-US" err="1"/>
              <a:t>dieslar</a:t>
            </a:r>
            <a:r>
              <a:rPr lang="en-US"/>
              <a:t> för </a:t>
            </a:r>
            <a:r>
              <a:rPr lang="en-US" err="1"/>
              <a:t>att</a:t>
            </a:r>
            <a:r>
              <a:rPr lang="en-US"/>
              <a:t> </a:t>
            </a:r>
            <a:r>
              <a:rPr lang="en-US" err="1"/>
              <a:t>klara</a:t>
            </a:r>
            <a:r>
              <a:rPr lang="en-US"/>
              <a:t> </a:t>
            </a:r>
            <a:r>
              <a:rPr lang="en-US" err="1"/>
              <a:t>fortsatt</a:t>
            </a:r>
            <a:r>
              <a:rPr lang="en-US"/>
              <a:t> drift vid </a:t>
            </a:r>
            <a:r>
              <a:rPr lang="en-US" err="1"/>
              <a:t>strömavbrott</a:t>
            </a:r>
            <a:r>
              <a:rPr lang="en-US"/>
              <a:t>.</a:t>
            </a:r>
            <a:endParaRPr lang="sv-SE"/>
          </a:p>
          <a:p>
            <a:r>
              <a:rPr lang="en-US"/>
              <a:t> </a:t>
            </a:r>
            <a:endParaRPr lang="sv-SE"/>
          </a:p>
          <a:p>
            <a:r>
              <a:rPr lang="en-US" err="1"/>
              <a:t>Båda</a:t>
            </a:r>
            <a:r>
              <a:rPr lang="en-US"/>
              <a:t> </a:t>
            </a:r>
            <a:r>
              <a:rPr lang="en-US" err="1"/>
              <a:t>leverantörerna</a:t>
            </a:r>
            <a:r>
              <a:rPr lang="en-US"/>
              <a:t> </a:t>
            </a:r>
            <a:r>
              <a:rPr lang="en-US" err="1"/>
              <a:t>har</a:t>
            </a:r>
            <a:r>
              <a:rPr lang="en-US"/>
              <a:t> </a:t>
            </a:r>
            <a:r>
              <a:rPr lang="en-US" err="1"/>
              <a:t>omfattande</a:t>
            </a:r>
            <a:r>
              <a:rPr lang="en-US"/>
              <a:t> </a:t>
            </a:r>
            <a:r>
              <a:rPr lang="en-US" err="1"/>
              <a:t>nätverk</a:t>
            </a:r>
            <a:r>
              <a:rPr lang="en-US"/>
              <a:t> </a:t>
            </a:r>
            <a:r>
              <a:rPr lang="en-US" err="1"/>
              <a:t>mellan</a:t>
            </a:r>
            <a:r>
              <a:rPr lang="en-US"/>
              <a:t> </a:t>
            </a:r>
            <a:r>
              <a:rPr lang="en-US" err="1"/>
              <a:t>datacenterna</a:t>
            </a:r>
            <a:r>
              <a:rPr lang="en-US"/>
              <a:t> för </a:t>
            </a:r>
            <a:r>
              <a:rPr lang="en-US" err="1"/>
              <a:t>att</a:t>
            </a:r>
            <a:r>
              <a:rPr lang="en-US"/>
              <a:t> </a:t>
            </a:r>
            <a:r>
              <a:rPr lang="en-US" err="1"/>
              <a:t>kunna</a:t>
            </a:r>
            <a:r>
              <a:rPr lang="en-US"/>
              <a:t> </a:t>
            </a:r>
            <a:r>
              <a:rPr lang="en-US" err="1"/>
              <a:t>erbjuda</a:t>
            </a:r>
            <a:r>
              <a:rPr lang="en-US"/>
              <a:t> </a:t>
            </a:r>
            <a:r>
              <a:rPr lang="en-US" err="1"/>
              <a:t>mycket</a:t>
            </a:r>
            <a:r>
              <a:rPr lang="en-US"/>
              <a:t> </a:t>
            </a:r>
            <a:r>
              <a:rPr lang="en-US" err="1"/>
              <a:t>hög</a:t>
            </a:r>
            <a:r>
              <a:rPr lang="en-US"/>
              <a:t> </a:t>
            </a:r>
            <a:r>
              <a:rPr lang="en-US" err="1"/>
              <a:t>tillgänglighet</a:t>
            </a:r>
            <a:r>
              <a:rPr lang="en-US"/>
              <a:t>. Microsoft </a:t>
            </a:r>
            <a:r>
              <a:rPr lang="en-US" err="1"/>
              <a:t>får</a:t>
            </a:r>
            <a:r>
              <a:rPr lang="en-US"/>
              <a:t> </a:t>
            </a:r>
            <a:r>
              <a:rPr lang="en-US" err="1"/>
              <a:t>ett</a:t>
            </a:r>
            <a:r>
              <a:rPr lang="en-US"/>
              <a:t> extra plus </a:t>
            </a:r>
            <a:r>
              <a:rPr lang="en-US" err="1"/>
              <a:t>då</a:t>
            </a:r>
            <a:r>
              <a:rPr lang="en-US"/>
              <a:t> </a:t>
            </a:r>
            <a:r>
              <a:rPr lang="en-US" err="1"/>
              <a:t>deras</a:t>
            </a:r>
            <a:r>
              <a:rPr lang="en-US"/>
              <a:t> </a:t>
            </a:r>
            <a:r>
              <a:rPr lang="en-US" err="1"/>
              <a:t>nätverk</a:t>
            </a:r>
            <a:r>
              <a:rPr lang="en-US"/>
              <a:t> </a:t>
            </a:r>
            <a:r>
              <a:rPr lang="en-US" err="1"/>
              <a:t>är</a:t>
            </a:r>
            <a:r>
              <a:rPr lang="en-US"/>
              <a:t> </a:t>
            </a:r>
            <a:r>
              <a:rPr lang="en-US" err="1"/>
              <a:t>större</a:t>
            </a:r>
            <a:r>
              <a:rPr lang="en-US"/>
              <a:t> </a:t>
            </a:r>
            <a:r>
              <a:rPr lang="en-US" err="1"/>
              <a:t>än</a:t>
            </a:r>
            <a:r>
              <a:rPr lang="en-US"/>
              <a:t> AWS. </a:t>
            </a:r>
            <a:r>
              <a:rPr lang="en-US" err="1"/>
              <a:t>Båda</a:t>
            </a:r>
            <a:r>
              <a:rPr lang="en-US"/>
              <a:t> </a:t>
            </a:r>
            <a:r>
              <a:rPr lang="en-US" err="1"/>
              <a:t>leverantörerna</a:t>
            </a:r>
            <a:r>
              <a:rPr lang="en-US"/>
              <a:t> </a:t>
            </a:r>
            <a:r>
              <a:rPr lang="en-US" err="1"/>
              <a:t>erbjuder</a:t>
            </a:r>
            <a:r>
              <a:rPr lang="en-US"/>
              <a:t> </a:t>
            </a:r>
            <a:r>
              <a:rPr lang="en-US" err="1"/>
              <a:t>direkt</a:t>
            </a:r>
            <a:r>
              <a:rPr lang="en-US"/>
              <a:t> </a:t>
            </a:r>
            <a:r>
              <a:rPr lang="en-US" err="1"/>
              <a:t>anslutning</a:t>
            </a:r>
            <a:r>
              <a:rPr lang="en-US"/>
              <a:t> till </a:t>
            </a:r>
            <a:r>
              <a:rPr lang="en-US" err="1"/>
              <a:t>nätverken</a:t>
            </a:r>
            <a:r>
              <a:rPr lang="en-US"/>
              <a:t> </a:t>
            </a:r>
            <a:r>
              <a:rPr lang="en-US" err="1"/>
              <a:t>vilket</a:t>
            </a:r>
            <a:r>
              <a:rPr lang="en-US"/>
              <a:t> </a:t>
            </a:r>
            <a:r>
              <a:rPr lang="en-US" err="1"/>
              <a:t>innebär</a:t>
            </a:r>
            <a:r>
              <a:rPr lang="en-US"/>
              <a:t> </a:t>
            </a:r>
            <a:r>
              <a:rPr lang="en-US" err="1"/>
              <a:t>att</a:t>
            </a:r>
            <a:r>
              <a:rPr lang="en-US"/>
              <a:t> </a:t>
            </a:r>
            <a:r>
              <a:rPr lang="en-US" err="1"/>
              <a:t>molntjänsten</a:t>
            </a:r>
            <a:r>
              <a:rPr lang="en-US"/>
              <a:t> </a:t>
            </a:r>
            <a:r>
              <a:rPr lang="en-US" err="1"/>
              <a:t>blir</a:t>
            </a:r>
            <a:r>
              <a:rPr lang="en-US"/>
              <a:t> </a:t>
            </a:r>
            <a:r>
              <a:rPr lang="en-US" err="1"/>
              <a:t>en</a:t>
            </a:r>
            <a:r>
              <a:rPr lang="en-US"/>
              <a:t> nod </a:t>
            </a:r>
            <a:r>
              <a:rPr lang="en-US" err="1"/>
              <a:t>i</a:t>
            </a:r>
            <a:r>
              <a:rPr lang="en-US"/>
              <a:t> HMs MPLS </a:t>
            </a:r>
            <a:r>
              <a:rPr lang="en-US" err="1"/>
              <a:t>nät</a:t>
            </a:r>
            <a:r>
              <a:rPr lang="en-US"/>
              <a:t> </a:t>
            </a:r>
            <a:r>
              <a:rPr lang="en-US" err="1"/>
              <a:t>och</a:t>
            </a:r>
            <a:r>
              <a:rPr lang="en-US"/>
              <a:t> man slipper </a:t>
            </a:r>
            <a:r>
              <a:rPr lang="en-US" err="1"/>
              <a:t>exponera</a:t>
            </a:r>
            <a:r>
              <a:rPr lang="en-US"/>
              <a:t> </a:t>
            </a:r>
            <a:r>
              <a:rPr lang="en-US" err="1"/>
              <a:t>trafik</a:t>
            </a:r>
            <a:r>
              <a:rPr lang="en-US"/>
              <a:t> </a:t>
            </a:r>
            <a:r>
              <a:rPr lang="en-US" err="1"/>
              <a:t>över</a:t>
            </a:r>
            <a:r>
              <a:rPr lang="en-US"/>
              <a:t> internet. </a:t>
            </a:r>
            <a:r>
              <a:rPr lang="en-US" err="1"/>
              <a:t>Förslaget</a:t>
            </a:r>
            <a:r>
              <a:rPr lang="en-US"/>
              <a:t> </a:t>
            </a:r>
            <a:r>
              <a:rPr lang="en-US" err="1"/>
              <a:t>är</a:t>
            </a:r>
            <a:r>
              <a:rPr lang="en-US"/>
              <a:t> </a:t>
            </a:r>
            <a:r>
              <a:rPr lang="en-US" err="1"/>
              <a:t>att</a:t>
            </a:r>
            <a:r>
              <a:rPr lang="en-US"/>
              <a:t> </a:t>
            </a:r>
            <a:r>
              <a:rPr lang="en-US" err="1"/>
              <a:t>ansluta</a:t>
            </a:r>
            <a:r>
              <a:rPr lang="en-US"/>
              <a:t> </a:t>
            </a:r>
            <a:r>
              <a:rPr lang="en-US" err="1"/>
              <a:t>i</a:t>
            </a:r>
            <a:r>
              <a:rPr lang="en-US"/>
              <a:t> </a:t>
            </a:r>
            <a:r>
              <a:rPr lang="en-US" err="1"/>
              <a:t>tre</a:t>
            </a:r>
            <a:r>
              <a:rPr lang="en-US"/>
              <a:t> </a:t>
            </a:r>
            <a:r>
              <a:rPr lang="en-US" err="1"/>
              <a:t>punkter</a:t>
            </a:r>
            <a:r>
              <a:rPr lang="en-US"/>
              <a:t> för </a:t>
            </a:r>
            <a:r>
              <a:rPr lang="en-US" err="1"/>
              <a:t>redundans</a:t>
            </a:r>
            <a:r>
              <a:rPr lang="en-US"/>
              <a:t> </a:t>
            </a:r>
            <a:r>
              <a:rPr lang="en-US" err="1"/>
              <a:t>och</a:t>
            </a:r>
            <a:r>
              <a:rPr lang="en-US"/>
              <a:t> </a:t>
            </a:r>
            <a:r>
              <a:rPr lang="en-US" err="1"/>
              <a:t>minskade</a:t>
            </a:r>
            <a:r>
              <a:rPr lang="en-US"/>
              <a:t> </a:t>
            </a:r>
            <a:r>
              <a:rPr lang="en-US" err="1"/>
              <a:t>svarstider</a:t>
            </a:r>
            <a:r>
              <a:rPr lang="en-US"/>
              <a:t>.</a:t>
            </a:r>
            <a:endParaRPr lang="sv-SE"/>
          </a:p>
          <a:p>
            <a:endParaRPr lang="en-US">
              <a:latin typeface="Calibri"/>
              <a:ea typeface="Calibri"/>
              <a:cs typeface="Calibri"/>
            </a:endParaRPr>
          </a:p>
        </p:txBody>
      </p:sp>
      <p:sp>
        <p:nvSpPr>
          <p:cNvPr id="4" name="Platshållare för bildnummer 3"/>
          <p:cNvSpPr>
            <a:spLocks noGrp="1"/>
          </p:cNvSpPr>
          <p:nvPr>
            <p:ph type="sldNum" sz="quarter" idx="5"/>
          </p:nvPr>
        </p:nvSpPr>
        <p:spPr/>
        <p:txBody>
          <a:bodyPr/>
          <a:lstStyle/>
          <a:p>
            <a:fld id="{44E61A90-C71E-4C35-BAAE-8F9CA900A38C}" type="slidenum">
              <a:rPr lang="sv-SE" smtClean="0"/>
              <a:t>7</a:t>
            </a:fld>
            <a:endParaRPr lang="sv-SE"/>
          </a:p>
        </p:txBody>
      </p:sp>
    </p:spTree>
    <p:extLst>
      <p:ext uri="{BB962C8B-B14F-4D97-AF65-F5344CB8AC3E}">
        <p14:creationId xmlns:p14="http://schemas.microsoft.com/office/powerpoint/2010/main" val="2875479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dirty="0"/>
              <a:t>Azure </a:t>
            </a:r>
            <a:r>
              <a:rPr lang="en-US" dirty="0" err="1"/>
              <a:t>erbjuder</a:t>
            </a:r>
            <a:r>
              <a:rPr lang="en-US" dirty="0"/>
              <a:t> </a:t>
            </a:r>
            <a:r>
              <a:rPr lang="en-US" b="1" dirty="0"/>
              <a:t>99.99% </a:t>
            </a:r>
            <a:r>
              <a:rPr lang="en-US" b="1" dirty="0" err="1"/>
              <a:t>tillgänglighet</a:t>
            </a:r>
            <a:r>
              <a:rPr lang="en-US" dirty="0"/>
              <a:t>, </a:t>
            </a:r>
            <a:r>
              <a:rPr lang="en-US" dirty="0" err="1"/>
              <a:t>vilket</a:t>
            </a:r>
            <a:r>
              <a:rPr lang="en-US" dirty="0"/>
              <a:t> </a:t>
            </a:r>
            <a:r>
              <a:rPr lang="en-US" dirty="0" err="1"/>
              <a:t>innebär</a:t>
            </a:r>
            <a:r>
              <a:rPr lang="en-US" dirty="0"/>
              <a:t> minimal </a:t>
            </a:r>
            <a:r>
              <a:rPr lang="en-US" dirty="0" err="1"/>
              <a:t>nertid</a:t>
            </a:r>
            <a:r>
              <a:rPr lang="en-US" dirty="0"/>
              <a:t> </a:t>
            </a:r>
            <a:r>
              <a:rPr lang="en-US" dirty="0" err="1"/>
              <a:t>och</a:t>
            </a:r>
            <a:r>
              <a:rPr lang="en-US" dirty="0"/>
              <a:t> </a:t>
            </a:r>
            <a:r>
              <a:rPr lang="en-US" dirty="0" err="1"/>
              <a:t>konstant</a:t>
            </a:r>
            <a:r>
              <a:rPr lang="en-US" dirty="0"/>
              <a:t> </a:t>
            </a:r>
            <a:r>
              <a:rPr lang="en-US" dirty="0" err="1"/>
              <a:t>tillgång</a:t>
            </a:r>
            <a:r>
              <a:rPr lang="en-US" dirty="0"/>
              <a:t> till data. </a:t>
            </a:r>
            <a:endParaRPr lang="sv-SE" dirty="0"/>
          </a:p>
          <a:p>
            <a:r>
              <a:rPr lang="en-US" dirty="0"/>
              <a:t>Det </a:t>
            </a:r>
            <a:r>
              <a:rPr lang="en-US" dirty="0" err="1"/>
              <a:t>är</a:t>
            </a:r>
            <a:r>
              <a:rPr lang="en-US" dirty="0"/>
              <a:t> </a:t>
            </a:r>
            <a:r>
              <a:rPr lang="en-US" dirty="0" err="1"/>
              <a:t>avgörande</a:t>
            </a:r>
            <a:r>
              <a:rPr lang="en-US" dirty="0"/>
              <a:t> för </a:t>
            </a:r>
            <a:r>
              <a:rPr lang="en-US" dirty="0" err="1"/>
              <a:t>att</a:t>
            </a:r>
            <a:r>
              <a:rPr lang="en-US" dirty="0"/>
              <a:t> </a:t>
            </a:r>
            <a:r>
              <a:rPr lang="en-US" dirty="0" err="1"/>
              <a:t>våra</a:t>
            </a:r>
            <a:r>
              <a:rPr lang="en-US" dirty="0"/>
              <a:t> </a:t>
            </a:r>
            <a:r>
              <a:rPr lang="en-US" dirty="0" err="1"/>
              <a:t>butiker</a:t>
            </a:r>
            <a:r>
              <a:rPr lang="en-US" dirty="0"/>
              <a:t> </a:t>
            </a:r>
            <a:r>
              <a:rPr lang="en-US" dirty="0" err="1"/>
              <a:t>och</a:t>
            </a:r>
            <a:r>
              <a:rPr lang="en-US" dirty="0"/>
              <a:t> </a:t>
            </a:r>
            <a:r>
              <a:rPr lang="en-US" dirty="0" err="1"/>
              <a:t>onlineförsäljning</a:t>
            </a:r>
            <a:r>
              <a:rPr lang="en-US" dirty="0"/>
              <a:t> ska </a:t>
            </a:r>
            <a:r>
              <a:rPr lang="en-US" dirty="0" err="1"/>
              <a:t>kunna</a:t>
            </a:r>
            <a:r>
              <a:rPr lang="en-US" dirty="0"/>
              <a:t> </a:t>
            </a:r>
            <a:r>
              <a:rPr lang="en-US" dirty="0" err="1"/>
              <a:t>fungera</a:t>
            </a:r>
            <a:r>
              <a:rPr lang="en-US" dirty="0"/>
              <a:t> </a:t>
            </a:r>
            <a:r>
              <a:rPr lang="en-US" dirty="0" err="1"/>
              <a:t>utan</a:t>
            </a:r>
            <a:r>
              <a:rPr lang="en-US" dirty="0"/>
              <a:t> </a:t>
            </a:r>
            <a:r>
              <a:rPr lang="en-US" dirty="0" err="1"/>
              <a:t>avbrott</a:t>
            </a:r>
            <a:r>
              <a:rPr lang="en-US" dirty="0"/>
              <a:t>.</a:t>
            </a:r>
          </a:p>
          <a:p>
            <a:r>
              <a:rPr lang="en-US" dirty="0" err="1"/>
              <a:t>Förmågan</a:t>
            </a:r>
            <a:r>
              <a:rPr lang="en-US" dirty="0"/>
              <a:t> </a:t>
            </a:r>
            <a:r>
              <a:rPr lang="en-US" dirty="0" err="1"/>
              <a:t>att</a:t>
            </a:r>
            <a:r>
              <a:rPr lang="en-US" dirty="0"/>
              <a:t> </a:t>
            </a:r>
            <a:r>
              <a:rPr lang="en-US" dirty="0" err="1"/>
              <a:t>hantera</a:t>
            </a:r>
            <a:r>
              <a:rPr lang="en-US" dirty="0"/>
              <a:t> </a:t>
            </a:r>
            <a:r>
              <a:rPr lang="en-US" dirty="0" err="1"/>
              <a:t>både</a:t>
            </a:r>
            <a:r>
              <a:rPr lang="en-US" dirty="0"/>
              <a:t> </a:t>
            </a:r>
            <a:r>
              <a:rPr lang="en-US" dirty="0" err="1"/>
              <a:t>strukturerad</a:t>
            </a:r>
            <a:r>
              <a:rPr lang="en-US" dirty="0"/>
              <a:t> </a:t>
            </a:r>
            <a:r>
              <a:rPr lang="en-US" dirty="0" err="1"/>
              <a:t>och</a:t>
            </a:r>
            <a:r>
              <a:rPr lang="en-US" dirty="0"/>
              <a:t> </a:t>
            </a:r>
            <a:r>
              <a:rPr lang="en-US" dirty="0" err="1"/>
              <a:t>ostrukturerad</a:t>
            </a:r>
            <a:r>
              <a:rPr lang="en-US" dirty="0"/>
              <a:t> data, </a:t>
            </a:r>
            <a:r>
              <a:rPr lang="en-US" dirty="0" err="1"/>
              <a:t>gör</a:t>
            </a:r>
            <a:r>
              <a:rPr lang="en-US" dirty="0"/>
              <a:t> Azure </a:t>
            </a:r>
            <a:r>
              <a:rPr lang="en-US" dirty="0" err="1"/>
              <a:t>idealiskt</a:t>
            </a:r>
            <a:r>
              <a:rPr lang="en-US" dirty="0"/>
              <a:t> för </a:t>
            </a:r>
            <a:r>
              <a:rPr lang="en-US" dirty="0" err="1"/>
              <a:t>en</a:t>
            </a:r>
            <a:r>
              <a:rPr lang="en-US" dirty="0"/>
              <a:t> global </a:t>
            </a:r>
            <a:r>
              <a:rPr lang="en-US" dirty="0" err="1"/>
              <a:t>aktör</a:t>
            </a:r>
            <a:r>
              <a:rPr lang="en-US" dirty="0"/>
              <a:t> </a:t>
            </a:r>
            <a:r>
              <a:rPr lang="en-US" dirty="0" err="1"/>
              <a:t>som</a:t>
            </a:r>
            <a:r>
              <a:rPr lang="en-US" dirty="0"/>
              <a:t> H&amp;M. </a:t>
            </a:r>
          </a:p>
          <a:p>
            <a:r>
              <a:rPr lang="en-US" dirty="0"/>
              <a:t>(ex. om man </a:t>
            </a:r>
            <a:r>
              <a:rPr lang="en-US" dirty="0" err="1"/>
              <a:t>beställer</a:t>
            </a:r>
            <a:r>
              <a:rPr lang="en-US" dirty="0"/>
              <a:t> </a:t>
            </a:r>
            <a:r>
              <a:rPr lang="en-US" dirty="0" err="1"/>
              <a:t>en</a:t>
            </a:r>
            <a:r>
              <a:rPr lang="en-US" dirty="0"/>
              <a:t> </a:t>
            </a:r>
            <a:r>
              <a:rPr lang="en-US" dirty="0" err="1"/>
              <a:t>klänning</a:t>
            </a:r>
            <a:r>
              <a:rPr lang="en-US" dirty="0"/>
              <a:t> online </a:t>
            </a:r>
            <a:r>
              <a:rPr lang="en-US" dirty="0" err="1"/>
              <a:t>kan</a:t>
            </a:r>
            <a:r>
              <a:rPr lang="en-US" dirty="0"/>
              <a:t> </a:t>
            </a:r>
            <a:r>
              <a:rPr lang="en-US" dirty="0" err="1"/>
              <a:t>systemet</a:t>
            </a:r>
            <a:r>
              <a:rPr lang="en-US" dirty="0"/>
              <a:t> visa </a:t>
            </a:r>
            <a:r>
              <a:rPr lang="en-US" dirty="0" err="1"/>
              <a:t>att</a:t>
            </a:r>
            <a:r>
              <a:rPr lang="en-US" dirty="0"/>
              <a:t> den </a:t>
            </a:r>
            <a:r>
              <a:rPr lang="en-US" dirty="0" err="1"/>
              <a:t>är</a:t>
            </a:r>
            <a:r>
              <a:rPr lang="en-US" dirty="0"/>
              <a:t> </a:t>
            </a:r>
            <a:r>
              <a:rPr lang="en-US" dirty="0" err="1"/>
              <a:t>slutsåld</a:t>
            </a:r>
            <a:r>
              <a:rPr lang="en-US" dirty="0"/>
              <a:t>, trots </a:t>
            </a:r>
            <a:r>
              <a:rPr lang="en-US" dirty="0" err="1"/>
              <a:t>att</a:t>
            </a:r>
            <a:r>
              <a:rPr lang="en-US" dirty="0"/>
              <a:t> det </a:t>
            </a:r>
            <a:r>
              <a:rPr lang="en-US" dirty="0" err="1"/>
              <a:t>faktiskt</a:t>
            </a:r>
            <a:r>
              <a:rPr lang="en-US" dirty="0"/>
              <a:t> </a:t>
            </a:r>
            <a:r>
              <a:rPr lang="en-US" dirty="0" err="1"/>
              <a:t>finns</a:t>
            </a:r>
            <a:r>
              <a:rPr lang="en-US" dirty="0"/>
              <a:t> </a:t>
            </a:r>
            <a:r>
              <a:rPr lang="en-US" dirty="0" err="1"/>
              <a:t>flera</a:t>
            </a:r>
            <a:r>
              <a:rPr lang="en-US" dirty="0"/>
              <a:t> </a:t>
            </a:r>
            <a:r>
              <a:rPr lang="en-US" dirty="0" err="1"/>
              <a:t>i</a:t>
            </a:r>
            <a:r>
              <a:rPr lang="en-US" dirty="0"/>
              <a:t> lager. Azure </a:t>
            </a:r>
            <a:r>
              <a:rPr lang="en-US" dirty="0" err="1"/>
              <a:t>eliminerar</a:t>
            </a:r>
            <a:r>
              <a:rPr lang="en-US" dirty="0"/>
              <a:t> </a:t>
            </a:r>
            <a:r>
              <a:rPr lang="en-US" dirty="0" err="1"/>
              <a:t>sådana</a:t>
            </a:r>
            <a:r>
              <a:rPr lang="en-US" dirty="0"/>
              <a:t> </a:t>
            </a:r>
            <a:r>
              <a:rPr lang="en-US" dirty="0" err="1"/>
              <a:t>fel</a:t>
            </a:r>
            <a:r>
              <a:rPr lang="en-US" dirty="0"/>
              <a:t>, med </a:t>
            </a:r>
            <a:r>
              <a:rPr lang="en-US" dirty="0" err="1"/>
              <a:t>tjänster</a:t>
            </a:r>
            <a:r>
              <a:rPr lang="en-US" dirty="0"/>
              <a:t> </a:t>
            </a:r>
            <a:r>
              <a:rPr lang="en-US" dirty="0" err="1"/>
              <a:t>som</a:t>
            </a:r>
            <a:r>
              <a:rPr lang="en-US" dirty="0"/>
              <a:t> </a:t>
            </a:r>
            <a:r>
              <a:rPr lang="en-US" b="1" dirty="0"/>
              <a:t>Azure SQL Database </a:t>
            </a:r>
            <a:r>
              <a:rPr lang="en-US" dirty="0" err="1"/>
              <a:t>och</a:t>
            </a:r>
            <a:r>
              <a:rPr lang="en-US" b="1" dirty="0"/>
              <a:t> Cosmos DB</a:t>
            </a:r>
            <a:r>
              <a:rPr lang="en-US" dirty="0"/>
              <a:t>)</a:t>
            </a:r>
          </a:p>
          <a:p>
            <a:endParaRPr lang="en-US" dirty="0"/>
          </a:p>
          <a:p>
            <a:endParaRPr lang="en-US" dirty="0"/>
          </a:p>
          <a:p>
            <a:r>
              <a:rPr lang="en-US" dirty="0"/>
              <a:t>Azure </a:t>
            </a:r>
            <a:r>
              <a:rPr lang="en-US" dirty="0" err="1"/>
              <a:t>skyddar</a:t>
            </a:r>
            <a:r>
              <a:rPr lang="en-US" dirty="0"/>
              <a:t> data </a:t>
            </a:r>
            <a:r>
              <a:rPr lang="en-US" dirty="0" err="1"/>
              <a:t>genom</a:t>
            </a:r>
            <a:r>
              <a:rPr lang="en-US" dirty="0"/>
              <a:t> </a:t>
            </a:r>
            <a:r>
              <a:rPr lang="en-US" dirty="0" err="1"/>
              <a:t>avancerad</a:t>
            </a:r>
            <a:r>
              <a:rPr lang="en-US" dirty="0"/>
              <a:t> </a:t>
            </a:r>
            <a:r>
              <a:rPr lang="en-US" dirty="0" err="1"/>
              <a:t>kryptering</a:t>
            </a:r>
            <a:r>
              <a:rPr lang="en-US" dirty="0"/>
              <a:t>, GDPR-</a:t>
            </a:r>
            <a:r>
              <a:rPr lang="en-US" dirty="0" err="1"/>
              <a:t>efterlevnad</a:t>
            </a:r>
            <a:r>
              <a:rPr lang="en-US" dirty="0"/>
              <a:t> </a:t>
            </a:r>
            <a:r>
              <a:rPr lang="en-US" dirty="0" err="1"/>
              <a:t>och</a:t>
            </a:r>
            <a:r>
              <a:rPr lang="en-US" dirty="0"/>
              <a:t> AI-</a:t>
            </a:r>
            <a:r>
              <a:rPr lang="en-US" dirty="0" err="1"/>
              <a:t>drivna</a:t>
            </a:r>
            <a:r>
              <a:rPr lang="en-US" dirty="0"/>
              <a:t> </a:t>
            </a:r>
            <a:r>
              <a:rPr lang="en-US" dirty="0" err="1"/>
              <a:t>säkerhetsfunktioner</a:t>
            </a:r>
            <a:r>
              <a:rPr lang="en-US" dirty="0"/>
              <a:t>. Detta </a:t>
            </a:r>
            <a:r>
              <a:rPr lang="en-US" dirty="0" err="1"/>
              <a:t>gör</a:t>
            </a:r>
            <a:r>
              <a:rPr lang="en-US" dirty="0"/>
              <a:t> </a:t>
            </a:r>
            <a:r>
              <a:rPr lang="en-US" dirty="0" err="1"/>
              <a:t>att</a:t>
            </a:r>
            <a:r>
              <a:rPr lang="en-US" dirty="0"/>
              <a:t> vi </a:t>
            </a:r>
            <a:r>
              <a:rPr lang="en-US" dirty="0" err="1"/>
              <a:t>kan</a:t>
            </a:r>
            <a:r>
              <a:rPr lang="en-US" dirty="0"/>
              <a:t> </a:t>
            </a:r>
            <a:r>
              <a:rPr lang="en-US" dirty="0" err="1"/>
              <a:t>hantera</a:t>
            </a:r>
            <a:r>
              <a:rPr lang="en-US" dirty="0"/>
              <a:t> </a:t>
            </a:r>
            <a:r>
              <a:rPr lang="en-US" dirty="0" err="1"/>
              <a:t>kunddata</a:t>
            </a:r>
            <a:r>
              <a:rPr lang="en-US" dirty="0"/>
              <a:t> </a:t>
            </a:r>
            <a:r>
              <a:rPr lang="en-US" dirty="0" err="1"/>
              <a:t>och</a:t>
            </a:r>
            <a:r>
              <a:rPr lang="en-US" dirty="0"/>
              <a:t> interna </a:t>
            </a:r>
            <a:r>
              <a:rPr lang="en-US" dirty="0" err="1"/>
              <a:t>affärsprocesser</a:t>
            </a:r>
            <a:r>
              <a:rPr lang="en-US" dirty="0"/>
              <a:t> med </a:t>
            </a:r>
            <a:r>
              <a:rPr lang="en-US" dirty="0" err="1"/>
              <a:t>högsta</a:t>
            </a:r>
            <a:r>
              <a:rPr lang="en-US" dirty="0"/>
              <a:t> </a:t>
            </a:r>
            <a:r>
              <a:rPr lang="en-US" dirty="0" err="1"/>
              <a:t>säkerhet</a:t>
            </a:r>
            <a:r>
              <a:rPr lang="en-US" dirty="0"/>
              <a:t>.</a:t>
            </a:r>
          </a:p>
          <a:p>
            <a:r>
              <a:rPr lang="en-US" dirty="0" err="1"/>
              <a:t>Datakvaliteten</a:t>
            </a:r>
            <a:r>
              <a:rPr lang="en-US" dirty="0"/>
              <a:t> </a:t>
            </a:r>
            <a:r>
              <a:rPr lang="en-US" dirty="0" err="1"/>
              <a:t>säkerställs</a:t>
            </a:r>
            <a:r>
              <a:rPr lang="en-US" dirty="0"/>
              <a:t> </a:t>
            </a:r>
            <a:r>
              <a:rPr lang="en-US" dirty="0" err="1"/>
              <a:t>genom</a:t>
            </a:r>
            <a:r>
              <a:rPr lang="en-US" dirty="0"/>
              <a:t> </a:t>
            </a:r>
            <a:r>
              <a:rPr lang="en-US" dirty="0" err="1"/>
              <a:t>verktyg</a:t>
            </a:r>
            <a:r>
              <a:rPr lang="en-US" dirty="0"/>
              <a:t> </a:t>
            </a:r>
            <a:r>
              <a:rPr lang="en-US" dirty="0" err="1"/>
              <a:t>som</a:t>
            </a:r>
            <a:r>
              <a:rPr lang="en-US" dirty="0"/>
              <a:t> </a:t>
            </a:r>
            <a:r>
              <a:rPr lang="en-US" dirty="0" err="1"/>
              <a:t>möjliggör</a:t>
            </a:r>
            <a:r>
              <a:rPr lang="en-US" dirty="0"/>
              <a:t> </a:t>
            </a:r>
            <a:r>
              <a:rPr lang="en-US" dirty="0" err="1"/>
              <a:t>realtidsuppdateringar</a:t>
            </a:r>
            <a:r>
              <a:rPr lang="en-US" dirty="0"/>
              <a:t> </a:t>
            </a:r>
            <a:r>
              <a:rPr lang="en-US" dirty="0" err="1"/>
              <a:t>och</a:t>
            </a:r>
            <a:r>
              <a:rPr lang="en-US" dirty="0"/>
              <a:t> </a:t>
            </a:r>
            <a:r>
              <a:rPr lang="en-US" dirty="0" err="1"/>
              <a:t>integrerad</a:t>
            </a:r>
            <a:r>
              <a:rPr lang="en-US" dirty="0"/>
              <a:t> </a:t>
            </a:r>
            <a:r>
              <a:rPr lang="en-US" dirty="0" err="1"/>
              <a:t>datarensning</a:t>
            </a:r>
            <a:r>
              <a:rPr lang="en-US" dirty="0"/>
              <a:t>.</a:t>
            </a:r>
          </a:p>
          <a:p>
            <a:endParaRPr lang="en-US" dirty="0"/>
          </a:p>
        </p:txBody>
      </p:sp>
      <p:sp>
        <p:nvSpPr>
          <p:cNvPr id="4" name="Platshållare för bildnummer 3"/>
          <p:cNvSpPr>
            <a:spLocks noGrp="1"/>
          </p:cNvSpPr>
          <p:nvPr>
            <p:ph type="sldNum" sz="quarter" idx="5"/>
          </p:nvPr>
        </p:nvSpPr>
        <p:spPr/>
        <p:txBody>
          <a:bodyPr/>
          <a:lstStyle/>
          <a:p>
            <a:fld id="{44E61A90-C71E-4C35-BAAE-8F9CA900A38C}" type="slidenum">
              <a:rPr lang="sv-SE" smtClean="0"/>
              <a:t>8</a:t>
            </a:fld>
            <a:endParaRPr lang="sv-SE"/>
          </a:p>
        </p:txBody>
      </p:sp>
    </p:spTree>
    <p:extLst>
      <p:ext uri="{BB962C8B-B14F-4D97-AF65-F5344CB8AC3E}">
        <p14:creationId xmlns:p14="http://schemas.microsoft.com/office/powerpoint/2010/main" val="1460699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a:t>Vi </a:t>
            </a:r>
            <a:r>
              <a:rPr lang="en-US" err="1"/>
              <a:t>rankade</a:t>
            </a:r>
            <a:r>
              <a:rPr lang="en-US"/>
              <a:t> Azure </a:t>
            </a:r>
            <a:r>
              <a:rPr lang="en-US" err="1"/>
              <a:t>högre</a:t>
            </a:r>
            <a:r>
              <a:rPr lang="en-US"/>
              <a:t> </a:t>
            </a:r>
            <a:r>
              <a:rPr lang="en-US" err="1"/>
              <a:t>än</a:t>
            </a:r>
            <a:r>
              <a:rPr lang="en-US"/>
              <a:t> Google Cloud </a:t>
            </a:r>
            <a:r>
              <a:rPr lang="en-US" err="1"/>
              <a:t>och</a:t>
            </a:r>
            <a:r>
              <a:rPr lang="en-US"/>
              <a:t> AWS </a:t>
            </a:r>
            <a:r>
              <a:rPr lang="en-US" err="1"/>
              <a:t>på</a:t>
            </a:r>
            <a:r>
              <a:rPr lang="en-US"/>
              <a:t> </a:t>
            </a:r>
            <a:r>
              <a:rPr lang="en-US" err="1"/>
              <a:t>grund</a:t>
            </a:r>
            <a:r>
              <a:rPr lang="en-US"/>
              <a:t> av </a:t>
            </a:r>
            <a:r>
              <a:rPr lang="en-US" err="1"/>
              <a:t>bättre</a:t>
            </a:r>
            <a:r>
              <a:rPr lang="en-US"/>
              <a:t> integration med BI-</a:t>
            </a:r>
            <a:r>
              <a:rPr lang="en-US" err="1"/>
              <a:t>verktyg</a:t>
            </a:r>
            <a:r>
              <a:rPr lang="en-US"/>
              <a:t> </a:t>
            </a:r>
            <a:r>
              <a:rPr lang="en-US" err="1"/>
              <a:t>som</a:t>
            </a:r>
            <a:r>
              <a:rPr lang="en-US"/>
              <a:t> Tableau </a:t>
            </a:r>
            <a:r>
              <a:rPr lang="en-US" err="1"/>
              <a:t>och</a:t>
            </a:r>
            <a:r>
              <a:rPr lang="en-US"/>
              <a:t> </a:t>
            </a:r>
            <a:r>
              <a:rPr lang="en-US" err="1"/>
              <a:t>enklare</a:t>
            </a:r>
            <a:r>
              <a:rPr lang="en-US"/>
              <a:t> </a:t>
            </a:r>
            <a:r>
              <a:rPr lang="en-US" err="1"/>
              <a:t>skalbarhet</a:t>
            </a:r>
            <a:r>
              <a:rPr lang="en-US"/>
              <a:t>, </a:t>
            </a:r>
            <a:r>
              <a:rPr lang="en-US" err="1"/>
              <a:t>vilket</a:t>
            </a:r>
            <a:r>
              <a:rPr lang="en-US"/>
              <a:t> </a:t>
            </a:r>
            <a:r>
              <a:rPr lang="en-US" err="1"/>
              <a:t>är</a:t>
            </a:r>
            <a:r>
              <a:rPr lang="en-US"/>
              <a:t> </a:t>
            </a:r>
            <a:r>
              <a:rPr lang="en-US" err="1"/>
              <a:t>kritiskt</a:t>
            </a:r>
            <a:r>
              <a:rPr lang="en-US"/>
              <a:t> för </a:t>
            </a:r>
            <a:r>
              <a:rPr lang="en-US" err="1"/>
              <a:t>våra</a:t>
            </a:r>
            <a:r>
              <a:rPr lang="en-US"/>
              <a:t> </a:t>
            </a:r>
            <a:r>
              <a:rPr lang="en-US" err="1"/>
              <a:t>behov</a:t>
            </a:r>
            <a:r>
              <a:rPr lang="en-US"/>
              <a:t>.</a:t>
            </a:r>
            <a:endParaRPr lang="sv-SE"/>
          </a:p>
        </p:txBody>
      </p:sp>
      <p:sp>
        <p:nvSpPr>
          <p:cNvPr id="4" name="Platshållare för bildnummer 3"/>
          <p:cNvSpPr>
            <a:spLocks noGrp="1"/>
          </p:cNvSpPr>
          <p:nvPr>
            <p:ph type="sldNum" sz="quarter" idx="5"/>
          </p:nvPr>
        </p:nvSpPr>
        <p:spPr/>
        <p:txBody>
          <a:bodyPr/>
          <a:lstStyle/>
          <a:p>
            <a:fld id="{44E61A90-C71E-4C35-BAAE-8F9CA900A38C}" type="slidenum">
              <a:rPr lang="sv-SE" smtClean="0"/>
              <a:t>9</a:t>
            </a:fld>
            <a:endParaRPr lang="sv-SE"/>
          </a:p>
        </p:txBody>
      </p:sp>
    </p:spTree>
    <p:extLst>
      <p:ext uri="{BB962C8B-B14F-4D97-AF65-F5344CB8AC3E}">
        <p14:creationId xmlns:p14="http://schemas.microsoft.com/office/powerpoint/2010/main" val="2684821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CB611869-C74A-F68A-D95E-5933B9AD24C7}"/>
              </a:ext>
            </a:extLst>
          </p:cNvPr>
          <p:cNvSpPr>
            <a:spLocks noGrp="1"/>
          </p:cNvSpPr>
          <p:nvPr>
            <p:ph type="ctrTitle"/>
          </p:nvPr>
        </p:nvSpPr>
        <p:spPr>
          <a:xfrm>
            <a:off x="1524000" y="1122363"/>
            <a:ext cx="9144000" cy="2387600"/>
          </a:xfrm>
        </p:spPr>
        <p:txBody>
          <a:bodyPr anchor="b"/>
          <a:lstStyle>
            <a:lvl1pPr algn="ctr">
              <a:defRPr sz="6000"/>
            </a:lvl1pPr>
          </a:lstStyle>
          <a:p>
            <a:r>
              <a:rPr lang="sv-SE"/>
              <a:t>Klicka här för att ändra mall för rubrikformat</a:t>
            </a:r>
          </a:p>
        </p:txBody>
      </p:sp>
      <p:sp>
        <p:nvSpPr>
          <p:cNvPr id="3" name="Underrubrik 2">
            <a:extLst>
              <a:ext uri="{FF2B5EF4-FFF2-40B4-BE49-F238E27FC236}">
                <a16:creationId xmlns:a16="http://schemas.microsoft.com/office/drawing/2014/main" id="{4472E931-91C1-3601-CB38-7D99404098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mall för underrubrikformat</a:t>
            </a:r>
          </a:p>
        </p:txBody>
      </p:sp>
      <p:sp>
        <p:nvSpPr>
          <p:cNvPr id="4" name="Platshållare för datum 3">
            <a:extLst>
              <a:ext uri="{FF2B5EF4-FFF2-40B4-BE49-F238E27FC236}">
                <a16:creationId xmlns:a16="http://schemas.microsoft.com/office/drawing/2014/main" id="{B2CF809F-9B7D-BAAA-C1D9-79D04942120B}"/>
              </a:ext>
            </a:extLst>
          </p:cNvPr>
          <p:cNvSpPr>
            <a:spLocks noGrp="1"/>
          </p:cNvSpPr>
          <p:nvPr>
            <p:ph type="dt" sz="half" idx="10"/>
          </p:nvPr>
        </p:nvSpPr>
        <p:spPr/>
        <p:txBody>
          <a:bodyPr/>
          <a:lstStyle/>
          <a:p>
            <a:fld id="{8C7EC9ED-5D1C-424F-A664-D7A97EECA70B}" type="datetimeFigureOut">
              <a:rPr lang="sv-SE" smtClean="0"/>
              <a:t>2024-12-13</a:t>
            </a:fld>
            <a:endParaRPr lang="sv-SE"/>
          </a:p>
        </p:txBody>
      </p:sp>
      <p:sp>
        <p:nvSpPr>
          <p:cNvPr id="5" name="Platshållare för sidfot 4">
            <a:extLst>
              <a:ext uri="{FF2B5EF4-FFF2-40B4-BE49-F238E27FC236}">
                <a16:creationId xmlns:a16="http://schemas.microsoft.com/office/drawing/2014/main" id="{0D29A923-A2C9-2D5C-F42E-5C4B8E867575}"/>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DE0BE55C-4B22-9DF4-E0AF-AF0A5A2CAE85}"/>
              </a:ext>
            </a:extLst>
          </p:cNvPr>
          <p:cNvSpPr>
            <a:spLocks noGrp="1"/>
          </p:cNvSpPr>
          <p:nvPr>
            <p:ph type="sldNum" sz="quarter" idx="12"/>
          </p:nvPr>
        </p:nvSpPr>
        <p:spPr/>
        <p:txBody>
          <a:bodyPr/>
          <a:lstStyle/>
          <a:p>
            <a:fld id="{34D3C6E1-21FE-4767-B539-631D526F34FE}" type="slidenum">
              <a:rPr lang="sv-SE" smtClean="0"/>
              <a:t>‹#›</a:t>
            </a:fld>
            <a:endParaRPr lang="sv-SE"/>
          </a:p>
        </p:txBody>
      </p:sp>
    </p:spTree>
    <p:extLst>
      <p:ext uri="{BB962C8B-B14F-4D97-AF65-F5344CB8AC3E}">
        <p14:creationId xmlns:p14="http://schemas.microsoft.com/office/powerpoint/2010/main" val="2969758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EA413FD9-1D43-E450-0D32-A26E83B8FB86}"/>
              </a:ext>
            </a:extLst>
          </p:cNvPr>
          <p:cNvSpPr>
            <a:spLocks noGrp="1"/>
          </p:cNvSpPr>
          <p:nvPr>
            <p:ph type="title"/>
          </p:nvPr>
        </p:nvSpPr>
        <p:spPr/>
        <p:txBody>
          <a:bodyPr/>
          <a:lstStyle/>
          <a:p>
            <a:r>
              <a:rPr lang="sv-SE"/>
              <a:t>Klicka här för att ändra mall för rubrikformat</a:t>
            </a:r>
          </a:p>
        </p:txBody>
      </p:sp>
      <p:sp>
        <p:nvSpPr>
          <p:cNvPr id="3" name="Platshållare för lodrät text 2">
            <a:extLst>
              <a:ext uri="{FF2B5EF4-FFF2-40B4-BE49-F238E27FC236}">
                <a16:creationId xmlns:a16="http://schemas.microsoft.com/office/drawing/2014/main" id="{EA3748C1-C8F4-D6D8-2E87-A8A90BF4CE67}"/>
              </a:ext>
            </a:extLst>
          </p:cNvPr>
          <p:cNvSpPr>
            <a:spLocks noGrp="1"/>
          </p:cNvSpPr>
          <p:nvPr>
            <p:ph type="body" orient="vert" idx="1"/>
          </p:nvPr>
        </p:nvSpPr>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23C2C899-3383-BFB2-4017-6D5174238A05}"/>
              </a:ext>
            </a:extLst>
          </p:cNvPr>
          <p:cNvSpPr>
            <a:spLocks noGrp="1"/>
          </p:cNvSpPr>
          <p:nvPr>
            <p:ph type="dt" sz="half" idx="10"/>
          </p:nvPr>
        </p:nvSpPr>
        <p:spPr/>
        <p:txBody>
          <a:bodyPr/>
          <a:lstStyle/>
          <a:p>
            <a:fld id="{8C7EC9ED-5D1C-424F-A664-D7A97EECA70B}" type="datetimeFigureOut">
              <a:rPr lang="sv-SE" smtClean="0"/>
              <a:t>2024-12-13</a:t>
            </a:fld>
            <a:endParaRPr lang="sv-SE"/>
          </a:p>
        </p:txBody>
      </p:sp>
      <p:sp>
        <p:nvSpPr>
          <p:cNvPr id="5" name="Platshållare för sidfot 4">
            <a:extLst>
              <a:ext uri="{FF2B5EF4-FFF2-40B4-BE49-F238E27FC236}">
                <a16:creationId xmlns:a16="http://schemas.microsoft.com/office/drawing/2014/main" id="{198903C0-DC04-7BB5-DC4C-B86F7EF0BE10}"/>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D6C900BF-0475-31C9-BA79-BE57A1064060}"/>
              </a:ext>
            </a:extLst>
          </p:cNvPr>
          <p:cNvSpPr>
            <a:spLocks noGrp="1"/>
          </p:cNvSpPr>
          <p:nvPr>
            <p:ph type="sldNum" sz="quarter" idx="12"/>
          </p:nvPr>
        </p:nvSpPr>
        <p:spPr/>
        <p:txBody>
          <a:bodyPr/>
          <a:lstStyle/>
          <a:p>
            <a:fld id="{34D3C6E1-21FE-4767-B539-631D526F34FE}" type="slidenum">
              <a:rPr lang="sv-SE" smtClean="0"/>
              <a:t>‹#›</a:t>
            </a:fld>
            <a:endParaRPr lang="sv-SE"/>
          </a:p>
        </p:txBody>
      </p:sp>
    </p:spTree>
    <p:extLst>
      <p:ext uri="{BB962C8B-B14F-4D97-AF65-F5344CB8AC3E}">
        <p14:creationId xmlns:p14="http://schemas.microsoft.com/office/powerpoint/2010/main" val="2004534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Lodrät rubrik 1">
            <a:extLst>
              <a:ext uri="{FF2B5EF4-FFF2-40B4-BE49-F238E27FC236}">
                <a16:creationId xmlns:a16="http://schemas.microsoft.com/office/drawing/2014/main" id="{5D144412-BC17-8760-7084-C9E029688DD4}"/>
              </a:ext>
            </a:extLst>
          </p:cNvPr>
          <p:cNvSpPr>
            <a:spLocks noGrp="1"/>
          </p:cNvSpPr>
          <p:nvPr>
            <p:ph type="title" orient="vert"/>
          </p:nvPr>
        </p:nvSpPr>
        <p:spPr>
          <a:xfrm>
            <a:off x="8724900" y="365125"/>
            <a:ext cx="2628900" cy="5811838"/>
          </a:xfrm>
        </p:spPr>
        <p:txBody>
          <a:bodyPr vert="eaVert"/>
          <a:lstStyle/>
          <a:p>
            <a:r>
              <a:rPr lang="sv-SE"/>
              <a:t>Klicka här för att ändra mall för rubrikformat</a:t>
            </a:r>
          </a:p>
        </p:txBody>
      </p:sp>
      <p:sp>
        <p:nvSpPr>
          <p:cNvPr id="3" name="Platshållare för lodrät text 2">
            <a:extLst>
              <a:ext uri="{FF2B5EF4-FFF2-40B4-BE49-F238E27FC236}">
                <a16:creationId xmlns:a16="http://schemas.microsoft.com/office/drawing/2014/main" id="{51B391B1-DA58-CE5D-88AE-6F104554BC97}"/>
              </a:ext>
            </a:extLst>
          </p:cNvPr>
          <p:cNvSpPr>
            <a:spLocks noGrp="1"/>
          </p:cNvSpPr>
          <p:nvPr>
            <p:ph type="body" orient="vert" idx="1"/>
          </p:nvPr>
        </p:nvSpPr>
        <p:spPr>
          <a:xfrm>
            <a:off x="838200" y="365125"/>
            <a:ext cx="7734300" cy="5811838"/>
          </a:xfrm>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B51A0D3C-F846-7E89-718C-59D6D89EEDCC}"/>
              </a:ext>
            </a:extLst>
          </p:cNvPr>
          <p:cNvSpPr>
            <a:spLocks noGrp="1"/>
          </p:cNvSpPr>
          <p:nvPr>
            <p:ph type="dt" sz="half" idx="10"/>
          </p:nvPr>
        </p:nvSpPr>
        <p:spPr/>
        <p:txBody>
          <a:bodyPr/>
          <a:lstStyle/>
          <a:p>
            <a:fld id="{8C7EC9ED-5D1C-424F-A664-D7A97EECA70B}" type="datetimeFigureOut">
              <a:rPr lang="sv-SE" smtClean="0"/>
              <a:t>2024-12-13</a:t>
            </a:fld>
            <a:endParaRPr lang="sv-SE"/>
          </a:p>
        </p:txBody>
      </p:sp>
      <p:sp>
        <p:nvSpPr>
          <p:cNvPr id="5" name="Platshållare för sidfot 4">
            <a:extLst>
              <a:ext uri="{FF2B5EF4-FFF2-40B4-BE49-F238E27FC236}">
                <a16:creationId xmlns:a16="http://schemas.microsoft.com/office/drawing/2014/main" id="{B184EE67-0412-2578-4B42-1FDF1412CAB3}"/>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19410FD0-E920-DF87-5D64-BB9CE91FC765}"/>
              </a:ext>
            </a:extLst>
          </p:cNvPr>
          <p:cNvSpPr>
            <a:spLocks noGrp="1"/>
          </p:cNvSpPr>
          <p:nvPr>
            <p:ph type="sldNum" sz="quarter" idx="12"/>
          </p:nvPr>
        </p:nvSpPr>
        <p:spPr/>
        <p:txBody>
          <a:bodyPr/>
          <a:lstStyle/>
          <a:p>
            <a:fld id="{34D3C6E1-21FE-4767-B539-631D526F34FE}" type="slidenum">
              <a:rPr lang="sv-SE" smtClean="0"/>
              <a:t>‹#›</a:t>
            </a:fld>
            <a:endParaRPr lang="sv-SE"/>
          </a:p>
        </p:txBody>
      </p:sp>
    </p:spTree>
    <p:extLst>
      <p:ext uri="{BB962C8B-B14F-4D97-AF65-F5344CB8AC3E}">
        <p14:creationId xmlns:p14="http://schemas.microsoft.com/office/powerpoint/2010/main" val="1987003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0B15EB2-6D1D-7379-60F9-5A005FA0A5B4}"/>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A730E075-A7A0-5AF3-8A66-EDA3DA9D157D}"/>
              </a:ext>
            </a:extLst>
          </p:cNvPr>
          <p:cNvSpPr>
            <a:spLocks noGrp="1"/>
          </p:cNvSpPr>
          <p:nvPr>
            <p:ph idx="1"/>
          </p:nvPr>
        </p:nvSpPr>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7D5FC246-6187-F9BD-370E-D778CE17FFDD}"/>
              </a:ext>
            </a:extLst>
          </p:cNvPr>
          <p:cNvSpPr>
            <a:spLocks noGrp="1"/>
          </p:cNvSpPr>
          <p:nvPr>
            <p:ph type="dt" sz="half" idx="10"/>
          </p:nvPr>
        </p:nvSpPr>
        <p:spPr/>
        <p:txBody>
          <a:bodyPr/>
          <a:lstStyle/>
          <a:p>
            <a:fld id="{8C7EC9ED-5D1C-424F-A664-D7A97EECA70B}" type="datetimeFigureOut">
              <a:rPr lang="sv-SE" smtClean="0"/>
              <a:t>2024-12-13</a:t>
            </a:fld>
            <a:endParaRPr lang="sv-SE"/>
          </a:p>
        </p:txBody>
      </p:sp>
      <p:sp>
        <p:nvSpPr>
          <p:cNvPr id="5" name="Platshållare för sidfot 4">
            <a:extLst>
              <a:ext uri="{FF2B5EF4-FFF2-40B4-BE49-F238E27FC236}">
                <a16:creationId xmlns:a16="http://schemas.microsoft.com/office/drawing/2014/main" id="{813C2519-7CBA-16FA-B27B-EE6184C2DCE7}"/>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2E904960-E803-9325-2E08-58662068C06B}"/>
              </a:ext>
            </a:extLst>
          </p:cNvPr>
          <p:cNvSpPr>
            <a:spLocks noGrp="1"/>
          </p:cNvSpPr>
          <p:nvPr>
            <p:ph type="sldNum" sz="quarter" idx="12"/>
          </p:nvPr>
        </p:nvSpPr>
        <p:spPr/>
        <p:txBody>
          <a:bodyPr/>
          <a:lstStyle/>
          <a:p>
            <a:fld id="{34D3C6E1-21FE-4767-B539-631D526F34FE}" type="slidenum">
              <a:rPr lang="sv-SE" smtClean="0"/>
              <a:t>‹#›</a:t>
            </a:fld>
            <a:endParaRPr lang="sv-SE"/>
          </a:p>
        </p:txBody>
      </p:sp>
    </p:spTree>
    <p:extLst>
      <p:ext uri="{BB962C8B-B14F-4D97-AF65-F5344CB8AC3E}">
        <p14:creationId xmlns:p14="http://schemas.microsoft.com/office/powerpoint/2010/main" val="4047260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CFF6F9C6-984D-F9A0-6E55-23673D388468}"/>
              </a:ext>
            </a:extLst>
          </p:cNvPr>
          <p:cNvSpPr>
            <a:spLocks noGrp="1"/>
          </p:cNvSpPr>
          <p:nvPr>
            <p:ph type="title"/>
          </p:nvPr>
        </p:nvSpPr>
        <p:spPr>
          <a:xfrm>
            <a:off x="831850" y="1709738"/>
            <a:ext cx="10515600" cy="2852737"/>
          </a:xfrm>
        </p:spPr>
        <p:txBody>
          <a:bodyPr anchor="b"/>
          <a:lstStyle>
            <a:lvl1pPr>
              <a:defRPr sz="6000"/>
            </a:lvl1pPr>
          </a:lstStyle>
          <a:p>
            <a:r>
              <a:rPr lang="sv-SE"/>
              <a:t>Klicka här för att ändra mall för rubrikformat</a:t>
            </a:r>
          </a:p>
        </p:txBody>
      </p:sp>
      <p:sp>
        <p:nvSpPr>
          <p:cNvPr id="3" name="Platshållare för text 2">
            <a:extLst>
              <a:ext uri="{FF2B5EF4-FFF2-40B4-BE49-F238E27FC236}">
                <a16:creationId xmlns:a16="http://schemas.microsoft.com/office/drawing/2014/main" id="{D9B4EC82-E789-E7AA-BB4C-927112DD090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sv-SE"/>
              <a:t>Klicka här för att ändra format på bakgrundstexten</a:t>
            </a:r>
          </a:p>
        </p:txBody>
      </p:sp>
      <p:sp>
        <p:nvSpPr>
          <p:cNvPr id="4" name="Platshållare för datum 3">
            <a:extLst>
              <a:ext uri="{FF2B5EF4-FFF2-40B4-BE49-F238E27FC236}">
                <a16:creationId xmlns:a16="http://schemas.microsoft.com/office/drawing/2014/main" id="{65FD398C-C4B1-E0CD-CC82-8771F930B262}"/>
              </a:ext>
            </a:extLst>
          </p:cNvPr>
          <p:cNvSpPr>
            <a:spLocks noGrp="1"/>
          </p:cNvSpPr>
          <p:nvPr>
            <p:ph type="dt" sz="half" idx="10"/>
          </p:nvPr>
        </p:nvSpPr>
        <p:spPr/>
        <p:txBody>
          <a:bodyPr/>
          <a:lstStyle/>
          <a:p>
            <a:fld id="{8C7EC9ED-5D1C-424F-A664-D7A97EECA70B}" type="datetimeFigureOut">
              <a:rPr lang="sv-SE" smtClean="0"/>
              <a:t>2024-12-13</a:t>
            </a:fld>
            <a:endParaRPr lang="sv-SE"/>
          </a:p>
        </p:txBody>
      </p:sp>
      <p:sp>
        <p:nvSpPr>
          <p:cNvPr id="5" name="Platshållare för sidfot 4">
            <a:extLst>
              <a:ext uri="{FF2B5EF4-FFF2-40B4-BE49-F238E27FC236}">
                <a16:creationId xmlns:a16="http://schemas.microsoft.com/office/drawing/2014/main" id="{DC058037-44EA-F16A-F719-7E3E40F7781A}"/>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8CA9B516-FB65-5B41-B0E1-5DFE28069EC5}"/>
              </a:ext>
            </a:extLst>
          </p:cNvPr>
          <p:cNvSpPr>
            <a:spLocks noGrp="1"/>
          </p:cNvSpPr>
          <p:nvPr>
            <p:ph type="sldNum" sz="quarter" idx="12"/>
          </p:nvPr>
        </p:nvSpPr>
        <p:spPr/>
        <p:txBody>
          <a:bodyPr/>
          <a:lstStyle/>
          <a:p>
            <a:fld id="{34D3C6E1-21FE-4767-B539-631D526F34FE}" type="slidenum">
              <a:rPr lang="sv-SE" smtClean="0"/>
              <a:t>‹#›</a:t>
            </a:fld>
            <a:endParaRPr lang="sv-SE"/>
          </a:p>
        </p:txBody>
      </p:sp>
    </p:spTree>
    <p:extLst>
      <p:ext uri="{BB962C8B-B14F-4D97-AF65-F5344CB8AC3E}">
        <p14:creationId xmlns:p14="http://schemas.microsoft.com/office/powerpoint/2010/main" val="550462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vå delar">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D124268-C9C0-243F-E77B-B6F160A8BFC2}"/>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5B7B5D5F-0B64-5C13-6F1F-EF0E7B074456}"/>
              </a:ext>
            </a:extLst>
          </p:cNvPr>
          <p:cNvSpPr>
            <a:spLocks noGrp="1"/>
          </p:cNvSpPr>
          <p:nvPr>
            <p:ph sz="half" idx="1"/>
          </p:nvPr>
        </p:nvSpPr>
        <p:spPr>
          <a:xfrm>
            <a:off x="838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a:extLst>
              <a:ext uri="{FF2B5EF4-FFF2-40B4-BE49-F238E27FC236}">
                <a16:creationId xmlns:a16="http://schemas.microsoft.com/office/drawing/2014/main" id="{A5F4F324-0691-9694-7155-3D3A3654E202}"/>
              </a:ext>
            </a:extLst>
          </p:cNvPr>
          <p:cNvSpPr>
            <a:spLocks noGrp="1"/>
          </p:cNvSpPr>
          <p:nvPr>
            <p:ph sz="half" idx="2"/>
          </p:nvPr>
        </p:nvSpPr>
        <p:spPr>
          <a:xfrm>
            <a:off x="6172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datum 4">
            <a:extLst>
              <a:ext uri="{FF2B5EF4-FFF2-40B4-BE49-F238E27FC236}">
                <a16:creationId xmlns:a16="http://schemas.microsoft.com/office/drawing/2014/main" id="{1E8CA79F-29E0-D620-B725-881B3E5E1E75}"/>
              </a:ext>
            </a:extLst>
          </p:cNvPr>
          <p:cNvSpPr>
            <a:spLocks noGrp="1"/>
          </p:cNvSpPr>
          <p:nvPr>
            <p:ph type="dt" sz="half" idx="10"/>
          </p:nvPr>
        </p:nvSpPr>
        <p:spPr/>
        <p:txBody>
          <a:bodyPr/>
          <a:lstStyle/>
          <a:p>
            <a:fld id="{8C7EC9ED-5D1C-424F-A664-D7A97EECA70B}" type="datetimeFigureOut">
              <a:rPr lang="sv-SE" smtClean="0"/>
              <a:t>2024-12-13</a:t>
            </a:fld>
            <a:endParaRPr lang="sv-SE"/>
          </a:p>
        </p:txBody>
      </p:sp>
      <p:sp>
        <p:nvSpPr>
          <p:cNvPr id="6" name="Platshållare för sidfot 5">
            <a:extLst>
              <a:ext uri="{FF2B5EF4-FFF2-40B4-BE49-F238E27FC236}">
                <a16:creationId xmlns:a16="http://schemas.microsoft.com/office/drawing/2014/main" id="{50B7DA19-1F84-2B83-5CDD-E109AD0AEE52}"/>
              </a:ext>
            </a:extLst>
          </p:cNvPr>
          <p:cNvSpPr>
            <a:spLocks noGrp="1"/>
          </p:cNvSpPr>
          <p:nvPr>
            <p:ph type="ftr" sz="quarter" idx="11"/>
          </p:nvPr>
        </p:nvSpPr>
        <p:spPr/>
        <p:txBody>
          <a:bodyPr/>
          <a:lstStyle/>
          <a:p>
            <a:endParaRPr lang="sv-SE"/>
          </a:p>
        </p:txBody>
      </p:sp>
      <p:sp>
        <p:nvSpPr>
          <p:cNvPr id="7" name="Platshållare för bildnummer 6">
            <a:extLst>
              <a:ext uri="{FF2B5EF4-FFF2-40B4-BE49-F238E27FC236}">
                <a16:creationId xmlns:a16="http://schemas.microsoft.com/office/drawing/2014/main" id="{C8C8E98E-6703-961E-8136-1AA507F12671}"/>
              </a:ext>
            </a:extLst>
          </p:cNvPr>
          <p:cNvSpPr>
            <a:spLocks noGrp="1"/>
          </p:cNvSpPr>
          <p:nvPr>
            <p:ph type="sldNum" sz="quarter" idx="12"/>
          </p:nvPr>
        </p:nvSpPr>
        <p:spPr/>
        <p:txBody>
          <a:bodyPr/>
          <a:lstStyle/>
          <a:p>
            <a:fld id="{34D3C6E1-21FE-4767-B539-631D526F34FE}" type="slidenum">
              <a:rPr lang="sv-SE" smtClean="0"/>
              <a:t>‹#›</a:t>
            </a:fld>
            <a:endParaRPr lang="sv-SE"/>
          </a:p>
        </p:txBody>
      </p:sp>
    </p:spTree>
    <p:extLst>
      <p:ext uri="{BB962C8B-B14F-4D97-AF65-F5344CB8AC3E}">
        <p14:creationId xmlns:p14="http://schemas.microsoft.com/office/powerpoint/2010/main" val="3673698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B88F3362-14B5-098F-37E0-59396BBFD024}"/>
              </a:ext>
            </a:extLst>
          </p:cNvPr>
          <p:cNvSpPr>
            <a:spLocks noGrp="1"/>
          </p:cNvSpPr>
          <p:nvPr>
            <p:ph type="title"/>
          </p:nvPr>
        </p:nvSpPr>
        <p:spPr>
          <a:xfrm>
            <a:off x="839788" y="365125"/>
            <a:ext cx="10515600" cy="1325563"/>
          </a:xfrm>
        </p:spPr>
        <p:txBody>
          <a:bodyPr/>
          <a:lstStyle/>
          <a:p>
            <a:r>
              <a:rPr lang="sv-SE"/>
              <a:t>Klicka här för att ändra mall för rubrikformat</a:t>
            </a:r>
          </a:p>
        </p:txBody>
      </p:sp>
      <p:sp>
        <p:nvSpPr>
          <p:cNvPr id="3" name="Platshållare för text 2">
            <a:extLst>
              <a:ext uri="{FF2B5EF4-FFF2-40B4-BE49-F238E27FC236}">
                <a16:creationId xmlns:a16="http://schemas.microsoft.com/office/drawing/2014/main" id="{7B40BEE3-5C59-7EED-0BBA-FC7636FA4D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4" name="Platshållare för innehåll 3">
            <a:extLst>
              <a:ext uri="{FF2B5EF4-FFF2-40B4-BE49-F238E27FC236}">
                <a16:creationId xmlns:a16="http://schemas.microsoft.com/office/drawing/2014/main" id="{BAE89FF5-AB25-F71F-D051-E32235372482}"/>
              </a:ext>
            </a:extLst>
          </p:cNvPr>
          <p:cNvSpPr>
            <a:spLocks noGrp="1"/>
          </p:cNvSpPr>
          <p:nvPr>
            <p:ph sz="half" idx="2"/>
          </p:nvPr>
        </p:nvSpPr>
        <p:spPr>
          <a:xfrm>
            <a:off x="839788" y="2505075"/>
            <a:ext cx="5157787"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text 4">
            <a:extLst>
              <a:ext uri="{FF2B5EF4-FFF2-40B4-BE49-F238E27FC236}">
                <a16:creationId xmlns:a16="http://schemas.microsoft.com/office/drawing/2014/main" id="{0B28E312-3265-AD87-E3AC-40E21B1359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Platshållare för innehåll 5">
            <a:extLst>
              <a:ext uri="{FF2B5EF4-FFF2-40B4-BE49-F238E27FC236}">
                <a16:creationId xmlns:a16="http://schemas.microsoft.com/office/drawing/2014/main" id="{CAFB4843-0ABD-1BC0-C3FD-5B7DB707C0A6}"/>
              </a:ext>
            </a:extLst>
          </p:cNvPr>
          <p:cNvSpPr>
            <a:spLocks noGrp="1"/>
          </p:cNvSpPr>
          <p:nvPr>
            <p:ph sz="quarter" idx="4"/>
          </p:nvPr>
        </p:nvSpPr>
        <p:spPr>
          <a:xfrm>
            <a:off x="6172200" y="2505075"/>
            <a:ext cx="5183188"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7" name="Platshållare för datum 6">
            <a:extLst>
              <a:ext uri="{FF2B5EF4-FFF2-40B4-BE49-F238E27FC236}">
                <a16:creationId xmlns:a16="http://schemas.microsoft.com/office/drawing/2014/main" id="{58EBC37D-2A77-D290-32B6-BA1F2C0B4194}"/>
              </a:ext>
            </a:extLst>
          </p:cNvPr>
          <p:cNvSpPr>
            <a:spLocks noGrp="1"/>
          </p:cNvSpPr>
          <p:nvPr>
            <p:ph type="dt" sz="half" idx="10"/>
          </p:nvPr>
        </p:nvSpPr>
        <p:spPr/>
        <p:txBody>
          <a:bodyPr/>
          <a:lstStyle/>
          <a:p>
            <a:fld id="{8C7EC9ED-5D1C-424F-A664-D7A97EECA70B}" type="datetimeFigureOut">
              <a:rPr lang="sv-SE" smtClean="0"/>
              <a:t>2024-12-13</a:t>
            </a:fld>
            <a:endParaRPr lang="sv-SE"/>
          </a:p>
        </p:txBody>
      </p:sp>
      <p:sp>
        <p:nvSpPr>
          <p:cNvPr id="8" name="Platshållare för sidfot 7">
            <a:extLst>
              <a:ext uri="{FF2B5EF4-FFF2-40B4-BE49-F238E27FC236}">
                <a16:creationId xmlns:a16="http://schemas.microsoft.com/office/drawing/2014/main" id="{BB4E565B-0E13-5127-BAB5-B18F8ACA65BF}"/>
              </a:ext>
            </a:extLst>
          </p:cNvPr>
          <p:cNvSpPr>
            <a:spLocks noGrp="1"/>
          </p:cNvSpPr>
          <p:nvPr>
            <p:ph type="ftr" sz="quarter" idx="11"/>
          </p:nvPr>
        </p:nvSpPr>
        <p:spPr/>
        <p:txBody>
          <a:bodyPr/>
          <a:lstStyle/>
          <a:p>
            <a:endParaRPr lang="sv-SE"/>
          </a:p>
        </p:txBody>
      </p:sp>
      <p:sp>
        <p:nvSpPr>
          <p:cNvPr id="9" name="Platshållare för bildnummer 8">
            <a:extLst>
              <a:ext uri="{FF2B5EF4-FFF2-40B4-BE49-F238E27FC236}">
                <a16:creationId xmlns:a16="http://schemas.microsoft.com/office/drawing/2014/main" id="{4AACFDB2-74AB-56F4-A5D0-58EAF798BC3E}"/>
              </a:ext>
            </a:extLst>
          </p:cNvPr>
          <p:cNvSpPr>
            <a:spLocks noGrp="1"/>
          </p:cNvSpPr>
          <p:nvPr>
            <p:ph type="sldNum" sz="quarter" idx="12"/>
          </p:nvPr>
        </p:nvSpPr>
        <p:spPr/>
        <p:txBody>
          <a:bodyPr/>
          <a:lstStyle/>
          <a:p>
            <a:fld id="{34D3C6E1-21FE-4767-B539-631D526F34FE}" type="slidenum">
              <a:rPr lang="sv-SE" smtClean="0"/>
              <a:t>‹#›</a:t>
            </a:fld>
            <a:endParaRPr lang="sv-SE"/>
          </a:p>
        </p:txBody>
      </p:sp>
    </p:spTree>
    <p:extLst>
      <p:ext uri="{BB962C8B-B14F-4D97-AF65-F5344CB8AC3E}">
        <p14:creationId xmlns:p14="http://schemas.microsoft.com/office/powerpoint/2010/main" val="946732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67CF1C6-A0F4-5B7A-5E6B-85E6406F2EED}"/>
              </a:ext>
            </a:extLst>
          </p:cNvPr>
          <p:cNvSpPr>
            <a:spLocks noGrp="1"/>
          </p:cNvSpPr>
          <p:nvPr>
            <p:ph type="title"/>
          </p:nvPr>
        </p:nvSpPr>
        <p:spPr/>
        <p:txBody>
          <a:bodyPr/>
          <a:lstStyle/>
          <a:p>
            <a:r>
              <a:rPr lang="sv-SE"/>
              <a:t>Klicka här för att ändra mall för rubrikformat</a:t>
            </a:r>
          </a:p>
        </p:txBody>
      </p:sp>
      <p:sp>
        <p:nvSpPr>
          <p:cNvPr id="3" name="Platshållare för datum 2">
            <a:extLst>
              <a:ext uri="{FF2B5EF4-FFF2-40B4-BE49-F238E27FC236}">
                <a16:creationId xmlns:a16="http://schemas.microsoft.com/office/drawing/2014/main" id="{87074BD7-8143-46B1-05D1-7A51A248DE2A}"/>
              </a:ext>
            </a:extLst>
          </p:cNvPr>
          <p:cNvSpPr>
            <a:spLocks noGrp="1"/>
          </p:cNvSpPr>
          <p:nvPr>
            <p:ph type="dt" sz="half" idx="10"/>
          </p:nvPr>
        </p:nvSpPr>
        <p:spPr/>
        <p:txBody>
          <a:bodyPr/>
          <a:lstStyle/>
          <a:p>
            <a:fld id="{8C7EC9ED-5D1C-424F-A664-D7A97EECA70B}" type="datetimeFigureOut">
              <a:rPr lang="sv-SE" smtClean="0"/>
              <a:t>2024-12-13</a:t>
            </a:fld>
            <a:endParaRPr lang="sv-SE"/>
          </a:p>
        </p:txBody>
      </p:sp>
      <p:sp>
        <p:nvSpPr>
          <p:cNvPr id="4" name="Platshållare för sidfot 3">
            <a:extLst>
              <a:ext uri="{FF2B5EF4-FFF2-40B4-BE49-F238E27FC236}">
                <a16:creationId xmlns:a16="http://schemas.microsoft.com/office/drawing/2014/main" id="{402E7E95-68B4-6472-4D49-F92CB5CC92C6}"/>
              </a:ext>
            </a:extLst>
          </p:cNvPr>
          <p:cNvSpPr>
            <a:spLocks noGrp="1"/>
          </p:cNvSpPr>
          <p:nvPr>
            <p:ph type="ftr" sz="quarter" idx="11"/>
          </p:nvPr>
        </p:nvSpPr>
        <p:spPr/>
        <p:txBody>
          <a:bodyPr/>
          <a:lstStyle/>
          <a:p>
            <a:endParaRPr lang="sv-SE"/>
          </a:p>
        </p:txBody>
      </p:sp>
      <p:sp>
        <p:nvSpPr>
          <p:cNvPr id="5" name="Platshållare för bildnummer 4">
            <a:extLst>
              <a:ext uri="{FF2B5EF4-FFF2-40B4-BE49-F238E27FC236}">
                <a16:creationId xmlns:a16="http://schemas.microsoft.com/office/drawing/2014/main" id="{AE0D538C-22DB-236B-3859-FE5D5F1E9149}"/>
              </a:ext>
            </a:extLst>
          </p:cNvPr>
          <p:cNvSpPr>
            <a:spLocks noGrp="1"/>
          </p:cNvSpPr>
          <p:nvPr>
            <p:ph type="sldNum" sz="quarter" idx="12"/>
          </p:nvPr>
        </p:nvSpPr>
        <p:spPr/>
        <p:txBody>
          <a:bodyPr/>
          <a:lstStyle/>
          <a:p>
            <a:fld id="{34D3C6E1-21FE-4767-B539-631D526F34FE}" type="slidenum">
              <a:rPr lang="sv-SE" smtClean="0"/>
              <a:t>‹#›</a:t>
            </a:fld>
            <a:endParaRPr lang="sv-SE"/>
          </a:p>
        </p:txBody>
      </p:sp>
    </p:spTree>
    <p:extLst>
      <p:ext uri="{BB962C8B-B14F-4D97-AF65-F5344CB8AC3E}">
        <p14:creationId xmlns:p14="http://schemas.microsoft.com/office/powerpoint/2010/main" val="1271731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a:extLst>
              <a:ext uri="{FF2B5EF4-FFF2-40B4-BE49-F238E27FC236}">
                <a16:creationId xmlns:a16="http://schemas.microsoft.com/office/drawing/2014/main" id="{2867B443-02BC-5223-E715-218D02FBBF74}"/>
              </a:ext>
            </a:extLst>
          </p:cNvPr>
          <p:cNvSpPr>
            <a:spLocks noGrp="1"/>
          </p:cNvSpPr>
          <p:nvPr>
            <p:ph type="dt" sz="half" idx="10"/>
          </p:nvPr>
        </p:nvSpPr>
        <p:spPr/>
        <p:txBody>
          <a:bodyPr/>
          <a:lstStyle/>
          <a:p>
            <a:fld id="{8C7EC9ED-5D1C-424F-A664-D7A97EECA70B}" type="datetimeFigureOut">
              <a:rPr lang="sv-SE" smtClean="0"/>
              <a:t>2024-12-13</a:t>
            </a:fld>
            <a:endParaRPr lang="sv-SE"/>
          </a:p>
        </p:txBody>
      </p:sp>
      <p:sp>
        <p:nvSpPr>
          <p:cNvPr id="3" name="Platshållare för sidfot 2">
            <a:extLst>
              <a:ext uri="{FF2B5EF4-FFF2-40B4-BE49-F238E27FC236}">
                <a16:creationId xmlns:a16="http://schemas.microsoft.com/office/drawing/2014/main" id="{A72C5166-5664-D021-8C25-763CD68D1371}"/>
              </a:ext>
            </a:extLst>
          </p:cNvPr>
          <p:cNvSpPr>
            <a:spLocks noGrp="1"/>
          </p:cNvSpPr>
          <p:nvPr>
            <p:ph type="ftr" sz="quarter" idx="11"/>
          </p:nvPr>
        </p:nvSpPr>
        <p:spPr/>
        <p:txBody>
          <a:bodyPr/>
          <a:lstStyle/>
          <a:p>
            <a:endParaRPr lang="sv-SE"/>
          </a:p>
        </p:txBody>
      </p:sp>
      <p:sp>
        <p:nvSpPr>
          <p:cNvPr id="4" name="Platshållare för bildnummer 3">
            <a:extLst>
              <a:ext uri="{FF2B5EF4-FFF2-40B4-BE49-F238E27FC236}">
                <a16:creationId xmlns:a16="http://schemas.microsoft.com/office/drawing/2014/main" id="{2CF83130-15A3-624B-9886-6200EF0EB9B2}"/>
              </a:ext>
            </a:extLst>
          </p:cNvPr>
          <p:cNvSpPr>
            <a:spLocks noGrp="1"/>
          </p:cNvSpPr>
          <p:nvPr>
            <p:ph type="sldNum" sz="quarter" idx="12"/>
          </p:nvPr>
        </p:nvSpPr>
        <p:spPr/>
        <p:txBody>
          <a:bodyPr/>
          <a:lstStyle/>
          <a:p>
            <a:fld id="{34D3C6E1-21FE-4767-B539-631D526F34FE}" type="slidenum">
              <a:rPr lang="sv-SE" smtClean="0"/>
              <a:t>‹#›</a:t>
            </a:fld>
            <a:endParaRPr lang="sv-SE"/>
          </a:p>
        </p:txBody>
      </p:sp>
    </p:spTree>
    <p:extLst>
      <p:ext uri="{BB962C8B-B14F-4D97-AF65-F5344CB8AC3E}">
        <p14:creationId xmlns:p14="http://schemas.microsoft.com/office/powerpoint/2010/main" val="293456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ext med bild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C3CEA8A9-CF1C-41A4-FD72-1CDA79D5120F}"/>
              </a:ext>
            </a:extLst>
          </p:cNvPr>
          <p:cNvSpPr>
            <a:spLocks noGrp="1"/>
          </p:cNvSpPr>
          <p:nvPr>
            <p:ph type="title"/>
          </p:nvPr>
        </p:nvSpPr>
        <p:spPr>
          <a:xfrm>
            <a:off x="839788" y="457200"/>
            <a:ext cx="3932237" cy="1600200"/>
          </a:xfrm>
        </p:spPr>
        <p:txBody>
          <a:bodyPr anchor="b"/>
          <a:lstStyle>
            <a:lvl1pPr>
              <a:defRPr sz="3200"/>
            </a:lvl1p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E62E5C42-9564-B3AB-AD3B-2D4F57742A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text 3">
            <a:extLst>
              <a:ext uri="{FF2B5EF4-FFF2-40B4-BE49-F238E27FC236}">
                <a16:creationId xmlns:a16="http://schemas.microsoft.com/office/drawing/2014/main" id="{1D26D9BC-5BE1-4302-F8F4-ACC48D5F1A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sp>
        <p:nvSpPr>
          <p:cNvPr id="5" name="Platshållare för datum 4">
            <a:extLst>
              <a:ext uri="{FF2B5EF4-FFF2-40B4-BE49-F238E27FC236}">
                <a16:creationId xmlns:a16="http://schemas.microsoft.com/office/drawing/2014/main" id="{072C742F-1A1C-B718-BA14-A180CE4DE2F4}"/>
              </a:ext>
            </a:extLst>
          </p:cNvPr>
          <p:cNvSpPr>
            <a:spLocks noGrp="1"/>
          </p:cNvSpPr>
          <p:nvPr>
            <p:ph type="dt" sz="half" idx="10"/>
          </p:nvPr>
        </p:nvSpPr>
        <p:spPr/>
        <p:txBody>
          <a:bodyPr/>
          <a:lstStyle/>
          <a:p>
            <a:fld id="{8C7EC9ED-5D1C-424F-A664-D7A97EECA70B}" type="datetimeFigureOut">
              <a:rPr lang="sv-SE" smtClean="0"/>
              <a:t>2024-12-13</a:t>
            </a:fld>
            <a:endParaRPr lang="sv-SE"/>
          </a:p>
        </p:txBody>
      </p:sp>
      <p:sp>
        <p:nvSpPr>
          <p:cNvPr id="6" name="Platshållare för sidfot 5">
            <a:extLst>
              <a:ext uri="{FF2B5EF4-FFF2-40B4-BE49-F238E27FC236}">
                <a16:creationId xmlns:a16="http://schemas.microsoft.com/office/drawing/2014/main" id="{904135C9-BC71-9DBB-A7E2-B9C3E4596A1F}"/>
              </a:ext>
            </a:extLst>
          </p:cNvPr>
          <p:cNvSpPr>
            <a:spLocks noGrp="1"/>
          </p:cNvSpPr>
          <p:nvPr>
            <p:ph type="ftr" sz="quarter" idx="11"/>
          </p:nvPr>
        </p:nvSpPr>
        <p:spPr/>
        <p:txBody>
          <a:bodyPr/>
          <a:lstStyle/>
          <a:p>
            <a:endParaRPr lang="sv-SE"/>
          </a:p>
        </p:txBody>
      </p:sp>
      <p:sp>
        <p:nvSpPr>
          <p:cNvPr id="7" name="Platshållare för bildnummer 6">
            <a:extLst>
              <a:ext uri="{FF2B5EF4-FFF2-40B4-BE49-F238E27FC236}">
                <a16:creationId xmlns:a16="http://schemas.microsoft.com/office/drawing/2014/main" id="{51B630F4-A231-C760-A09A-482265D8B61C}"/>
              </a:ext>
            </a:extLst>
          </p:cNvPr>
          <p:cNvSpPr>
            <a:spLocks noGrp="1"/>
          </p:cNvSpPr>
          <p:nvPr>
            <p:ph type="sldNum" sz="quarter" idx="12"/>
          </p:nvPr>
        </p:nvSpPr>
        <p:spPr/>
        <p:txBody>
          <a:bodyPr/>
          <a:lstStyle/>
          <a:p>
            <a:fld id="{34D3C6E1-21FE-4767-B539-631D526F34FE}" type="slidenum">
              <a:rPr lang="sv-SE" smtClean="0"/>
              <a:t>‹#›</a:t>
            </a:fld>
            <a:endParaRPr lang="sv-SE"/>
          </a:p>
        </p:txBody>
      </p:sp>
    </p:spTree>
    <p:extLst>
      <p:ext uri="{BB962C8B-B14F-4D97-AF65-F5344CB8AC3E}">
        <p14:creationId xmlns:p14="http://schemas.microsoft.com/office/powerpoint/2010/main" val="16286012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47E3344-B165-38B2-7F40-6636BE2F5077}"/>
              </a:ext>
            </a:extLst>
          </p:cNvPr>
          <p:cNvSpPr>
            <a:spLocks noGrp="1"/>
          </p:cNvSpPr>
          <p:nvPr>
            <p:ph type="title"/>
          </p:nvPr>
        </p:nvSpPr>
        <p:spPr>
          <a:xfrm>
            <a:off x="839788" y="457200"/>
            <a:ext cx="3932237" cy="1600200"/>
          </a:xfrm>
        </p:spPr>
        <p:txBody>
          <a:bodyPr anchor="b"/>
          <a:lstStyle>
            <a:lvl1pPr>
              <a:defRPr sz="3200"/>
            </a:lvl1pPr>
          </a:lstStyle>
          <a:p>
            <a:r>
              <a:rPr lang="sv-SE"/>
              <a:t>Klicka här för att ändra mall för rubrikformat</a:t>
            </a:r>
          </a:p>
        </p:txBody>
      </p:sp>
      <p:sp>
        <p:nvSpPr>
          <p:cNvPr id="3" name="Platshållare för bild 2">
            <a:extLst>
              <a:ext uri="{FF2B5EF4-FFF2-40B4-BE49-F238E27FC236}">
                <a16:creationId xmlns:a16="http://schemas.microsoft.com/office/drawing/2014/main" id="{A6233989-FCB5-6487-E446-36D2E9244E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Platshållare för text 3">
            <a:extLst>
              <a:ext uri="{FF2B5EF4-FFF2-40B4-BE49-F238E27FC236}">
                <a16:creationId xmlns:a16="http://schemas.microsoft.com/office/drawing/2014/main" id="{BAA20BF6-4290-7DD4-D37B-FB75BEEE2F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sp>
        <p:nvSpPr>
          <p:cNvPr id="5" name="Platshållare för datum 4">
            <a:extLst>
              <a:ext uri="{FF2B5EF4-FFF2-40B4-BE49-F238E27FC236}">
                <a16:creationId xmlns:a16="http://schemas.microsoft.com/office/drawing/2014/main" id="{1431B017-423C-5EFC-9765-FFE9A6AA69AB}"/>
              </a:ext>
            </a:extLst>
          </p:cNvPr>
          <p:cNvSpPr>
            <a:spLocks noGrp="1"/>
          </p:cNvSpPr>
          <p:nvPr>
            <p:ph type="dt" sz="half" idx="10"/>
          </p:nvPr>
        </p:nvSpPr>
        <p:spPr/>
        <p:txBody>
          <a:bodyPr/>
          <a:lstStyle/>
          <a:p>
            <a:fld id="{8C7EC9ED-5D1C-424F-A664-D7A97EECA70B}" type="datetimeFigureOut">
              <a:rPr lang="sv-SE" smtClean="0"/>
              <a:t>2024-12-13</a:t>
            </a:fld>
            <a:endParaRPr lang="sv-SE"/>
          </a:p>
        </p:txBody>
      </p:sp>
      <p:sp>
        <p:nvSpPr>
          <p:cNvPr id="6" name="Platshållare för sidfot 5">
            <a:extLst>
              <a:ext uri="{FF2B5EF4-FFF2-40B4-BE49-F238E27FC236}">
                <a16:creationId xmlns:a16="http://schemas.microsoft.com/office/drawing/2014/main" id="{609F3FC8-1F34-C214-36F4-3232EE0073AC}"/>
              </a:ext>
            </a:extLst>
          </p:cNvPr>
          <p:cNvSpPr>
            <a:spLocks noGrp="1"/>
          </p:cNvSpPr>
          <p:nvPr>
            <p:ph type="ftr" sz="quarter" idx="11"/>
          </p:nvPr>
        </p:nvSpPr>
        <p:spPr/>
        <p:txBody>
          <a:bodyPr/>
          <a:lstStyle/>
          <a:p>
            <a:endParaRPr lang="sv-SE"/>
          </a:p>
        </p:txBody>
      </p:sp>
      <p:sp>
        <p:nvSpPr>
          <p:cNvPr id="7" name="Platshållare för bildnummer 6">
            <a:extLst>
              <a:ext uri="{FF2B5EF4-FFF2-40B4-BE49-F238E27FC236}">
                <a16:creationId xmlns:a16="http://schemas.microsoft.com/office/drawing/2014/main" id="{28FEE29A-7FDB-C2A9-58C6-F62B8EE5800B}"/>
              </a:ext>
            </a:extLst>
          </p:cNvPr>
          <p:cNvSpPr>
            <a:spLocks noGrp="1"/>
          </p:cNvSpPr>
          <p:nvPr>
            <p:ph type="sldNum" sz="quarter" idx="12"/>
          </p:nvPr>
        </p:nvSpPr>
        <p:spPr/>
        <p:txBody>
          <a:bodyPr/>
          <a:lstStyle/>
          <a:p>
            <a:fld id="{34D3C6E1-21FE-4767-B539-631D526F34FE}" type="slidenum">
              <a:rPr lang="sv-SE" smtClean="0"/>
              <a:t>‹#›</a:t>
            </a:fld>
            <a:endParaRPr lang="sv-SE"/>
          </a:p>
        </p:txBody>
      </p:sp>
    </p:spTree>
    <p:extLst>
      <p:ext uri="{BB962C8B-B14F-4D97-AF65-F5344CB8AC3E}">
        <p14:creationId xmlns:p14="http://schemas.microsoft.com/office/powerpoint/2010/main" val="20676537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2D5FC665-DDF3-FA5E-5599-521056E4EE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a:t>Klicka här för att ändra mall för rubrikformat</a:t>
            </a:r>
          </a:p>
        </p:txBody>
      </p:sp>
      <p:sp>
        <p:nvSpPr>
          <p:cNvPr id="3" name="Platshållare för text 2">
            <a:extLst>
              <a:ext uri="{FF2B5EF4-FFF2-40B4-BE49-F238E27FC236}">
                <a16:creationId xmlns:a16="http://schemas.microsoft.com/office/drawing/2014/main" id="{039388B5-7B62-415A-F9D0-643C776936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54988592-A8BC-8AC9-465D-304DEFCA47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C7EC9ED-5D1C-424F-A664-D7A97EECA70B}" type="datetimeFigureOut">
              <a:rPr lang="sv-SE" smtClean="0"/>
              <a:t>2024-12-13</a:t>
            </a:fld>
            <a:endParaRPr lang="sv-SE"/>
          </a:p>
        </p:txBody>
      </p:sp>
      <p:sp>
        <p:nvSpPr>
          <p:cNvPr id="5" name="Platshållare för sidfot 4">
            <a:extLst>
              <a:ext uri="{FF2B5EF4-FFF2-40B4-BE49-F238E27FC236}">
                <a16:creationId xmlns:a16="http://schemas.microsoft.com/office/drawing/2014/main" id="{8A145E94-1308-585B-8FE3-E9D227EC6E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sv-SE"/>
          </a:p>
        </p:txBody>
      </p:sp>
      <p:sp>
        <p:nvSpPr>
          <p:cNvPr id="6" name="Platshållare för bildnummer 5">
            <a:extLst>
              <a:ext uri="{FF2B5EF4-FFF2-40B4-BE49-F238E27FC236}">
                <a16:creationId xmlns:a16="http://schemas.microsoft.com/office/drawing/2014/main" id="{134CF27C-8D90-2B51-9D49-804BB1F2C1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4D3C6E1-21FE-4767-B539-631D526F34FE}" type="slidenum">
              <a:rPr lang="sv-SE" smtClean="0"/>
              <a:t>‹#›</a:t>
            </a:fld>
            <a:endParaRPr lang="sv-SE"/>
          </a:p>
        </p:txBody>
      </p:sp>
    </p:spTree>
    <p:extLst>
      <p:ext uri="{BB962C8B-B14F-4D97-AF65-F5344CB8AC3E}">
        <p14:creationId xmlns:p14="http://schemas.microsoft.com/office/powerpoint/2010/main" val="21087803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2.jpeg"/><Relationship Id="rId21" Type="http://schemas.openxmlformats.org/officeDocument/2006/relationships/image" Target="../media/image25.png"/><Relationship Id="rId7" Type="http://schemas.openxmlformats.org/officeDocument/2006/relationships/diagramColors" Target="../diagrams/colors1.xml"/><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notesSlide" Target="../notesSlides/notesSlide11.xml"/><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image" Target="../media/image15.jpeg"/><Relationship Id="rId5" Type="http://schemas.openxmlformats.org/officeDocument/2006/relationships/diagramLayout" Target="../diagrams/layout1.xml"/><Relationship Id="rId15" Type="http://schemas.openxmlformats.org/officeDocument/2006/relationships/image" Target="../media/image19.png"/><Relationship Id="rId23" Type="http://schemas.openxmlformats.org/officeDocument/2006/relationships/image" Target="../media/image27.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diagramData" Target="../diagrams/data1.xml"/><Relationship Id="rId9" Type="http://schemas.openxmlformats.org/officeDocument/2006/relationships/image" Target="../media/image13.jpeg"/><Relationship Id="rId14" Type="http://schemas.openxmlformats.org/officeDocument/2006/relationships/image" Target="../media/image18.png"/><Relationship Id="rId22"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18/10/relationships/comments" Target="../comments/modernComment_124_79FC6117.xml"/><Relationship Id="rId7" Type="http://schemas.openxmlformats.org/officeDocument/2006/relationships/customXml" Target="../ink/ink1.xm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3.png"/><Relationship Id="rId4" Type="http://schemas.openxmlformats.org/officeDocument/2006/relationships/image" Target="../media/image2.jpeg"/><Relationship Id="rId9" Type="http://schemas.openxmlformats.org/officeDocument/2006/relationships/customXml" Target="../ink/ink2.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Bildobjekt 2" descr="En bild som visar inomhus&#10;&#10;Automatiskt genererad beskrivning">
            <a:extLst>
              <a:ext uri="{FF2B5EF4-FFF2-40B4-BE49-F238E27FC236}">
                <a16:creationId xmlns:a16="http://schemas.microsoft.com/office/drawing/2014/main" id="{E3A0677F-9CB1-6026-2A6B-AD3CB6A926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74350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4B60D-9FCF-9D6A-C604-C8C4FE519876}"/>
            </a:ext>
          </a:extLst>
        </p:cNvPr>
        <p:cNvGrpSpPr/>
        <p:nvPr/>
      </p:nvGrpSpPr>
      <p:grpSpPr>
        <a:xfrm>
          <a:off x="0" y="0"/>
          <a:ext cx="0" cy="0"/>
          <a:chOff x="0" y="0"/>
          <a:chExt cx="0" cy="0"/>
        </a:xfrm>
      </p:grpSpPr>
      <p:pic>
        <p:nvPicPr>
          <p:cNvPr id="6" name="Bildobjekt 5" descr="En bild som visar text, vit, dimma&#10;&#10;Automatiskt genererad beskrivning">
            <a:extLst>
              <a:ext uri="{FF2B5EF4-FFF2-40B4-BE49-F238E27FC236}">
                <a16:creationId xmlns:a16="http://schemas.microsoft.com/office/drawing/2014/main" id="{CBF80E1B-6578-4E82-C960-6E91CCC15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377"/>
            <a:ext cx="12192000" cy="6858000"/>
          </a:xfrm>
          <a:prstGeom prst="rect">
            <a:avLst/>
          </a:prstGeom>
        </p:spPr>
      </p:pic>
      <p:sp>
        <p:nvSpPr>
          <p:cNvPr id="7" name="Rektangel: rundade hörn 6">
            <a:extLst>
              <a:ext uri="{FF2B5EF4-FFF2-40B4-BE49-F238E27FC236}">
                <a16:creationId xmlns:a16="http://schemas.microsoft.com/office/drawing/2014/main" id="{65AC9E77-B8FF-2555-F171-014511210BB3}"/>
              </a:ext>
            </a:extLst>
          </p:cNvPr>
          <p:cNvSpPr/>
          <p:nvPr/>
        </p:nvSpPr>
        <p:spPr>
          <a:xfrm>
            <a:off x="1304144" y="1948721"/>
            <a:ext cx="9638676" cy="3867463"/>
          </a:xfrm>
          <a:prstGeom prst="roundRect">
            <a:avLst/>
          </a:prstGeom>
          <a:solidFill>
            <a:srgbClr val="E1E1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 name="Underrubrik 2">
            <a:extLst>
              <a:ext uri="{FF2B5EF4-FFF2-40B4-BE49-F238E27FC236}">
                <a16:creationId xmlns:a16="http://schemas.microsoft.com/office/drawing/2014/main" id="{21A226A2-0A67-24DB-04C1-97E383293962}"/>
              </a:ext>
            </a:extLst>
          </p:cNvPr>
          <p:cNvSpPr>
            <a:spLocks noGrp="1"/>
          </p:cNvSpPr>
          <p:nvPr>
            <p:ph type="subTitle" idx="1"/>
          </p:nvPr>
        </p:nvSpPr>
        <p:spPr>
          <a:xfrm>
            <a:off x="1632857" y="2141833"/>
            <a:ext cx="5707812" cy="3453680"/>
          </a:xfrm>
        </p:spPr>
        <p:txBody>
          <a:bodyPr vert="horz" lIns="91440" tIns="45720" rIns="91440" bIns="45720" rtlCol="0" anchor="t">
            <a:normAutofit fontScale="92500" lnSpcReduction="10000"/>
          </a:bodyPr>
          <a:lstStyle/>
          <a:p>
            <a:pPr algn="l"/>
            <a:r>
              <a:rPr lang="sv-SE" sz="1800" b="1">
                <a:solidFill>
                  <a:srgbClr val="0D0D0D"/>
                </a:solidFill>
                <a:ea typeface="+mn-lt"/>
                <a:cs typeface="+mn-lt"/>
              </a:rPr>
              <a:t>Flexibilitet</a:t>
            </a:r>
            <a:r>
              <a:rPr lang="sv-SE" sz="1800">
                <a:solidFill>
                  <a:srgbClr val="0D0D0D"/>
                </a:solidFill>
                <a:latin typeface="Arial"/>
                <a:cs typeface="Arial"/>
              </a:rPr>
              <a:t> </a:t>
            </a:r>
            <a:endParaRPr lang="en-US"/>
          </a:p>
          <a:p>
            <a:pPr marL="285750" indent="-285750" algn="l">
              <a:buFont typeface="Arial"/>
              <a:buChar char="•"/>
            </a:pPr>
            <a:r>
              <a:rPr lang="sv-SE" sz="1800" err="1">
                <a:solidFill>
                  <a:srgbClr val="0D0D0D"/>
                </a:solidFill>
                <a:ea typeface="+mn-lt"/>
                <a:cs typeface="+mn-lt"/>
              </a:rPr>
              <a:t>Azure</a:t>
            </a:r>
            <a:r>
              <a:rPr lang="sv-SE" sz="1800">
                <a:solidFill>
                  <a:srgbClr val="0D0D0D"/>
                </a:solidFill>
                <a:ea typeface="+mn-lt"/>
                <a:cs typeface="+mn-lt"/>
              </a:rPr>
              <a:t> Data </a:t>
            </a:r>
            <a:r>
              <a:rPr lang="sv-SE" sz="1800" err="1">
                <a:solidFill>
                  <a:srgbClr val="0D0D0D"/>
                </a:solidFill>
                <a:ea typeface="+mn-lt"/>
                <a:cs typeface="+mn-lt"/>
              </a:rPr>
              <a:t>Factory</a:t>
            </a:r>
            <a:r>
              <a:rPr lang="sv-SE" sz="1800">
                <a:solidFill>
                  <a:srgbClr val="0D0D0D"/>
                </a:solidFill>
                <a:ea typeface="+mn-lt"/>
                <a:cs typeface="+mn-lt"/>
              </a:rPr>
              <a:t> möjliggör enkel integration med upp till 90 inbyggda </a:t>
            </a:r>
            <a:r>
              <a:rPr lang="sv-SE" sz="1800" err="1">
                <a:solidFill>
                  <a:srgbClr val="0D0D0D"/>
                </a:solidFill>
                <a:ea typeface="+mn-lt"/>
                <a:cs typeface="+mn-lt"/>
              </a:rPr>
              <a:t>anslutningsappar</a:t>
            </a:r>
            <a:r>
              <a:rPr lang="sv-SE" sz="1800">
                <a:solidFill>
                  <a:srgbClr val="0D0D0D"/>
                </a:solidFill>
                <a:ea typeface="+mn-lt"/>
                <a:cs typeface="+mn-lt"/>
              </a:rPr>
              <a:t>. </a:t>
            </a:r>
            <a:br>
              <a:rPr lang="sv-SE" sz="1800">
                <a:ea typeface="+mn-lt"/>
                <a:cs typeface="+mn-lt"/>
              </a:rPr>
            </a:br>
            <a:r>
              <a:rPr lang="sv-SE" sz="1800" err="1">
                <a:solidFill>
                  <a:srgbClr val="0D0D0D"/>
                </a:solidFill>
                <a:ea typeface="+mn-lt"/>
                <a:cs typeface="+mn-lt"/>
              </a:rPr>
              <a:t>Low</a:t>
            </a:r>
            <a:r>
              <a:rPr lang="sv-SE" sz="1800">
                <a:solidFill>
                  <a:srgbClr val="0D0D0D"/>
                </a:solidFill>
                <a:ea typeface="+mn-lt"/>
                <a:cs typeface="+mn-lt"/>
              </a:rPr>
              <a:t>/ No-</a:t>
            </a:r>
            <a:r>
              <a:rPr lang="sv-SE" sz="1800" err="1">
                <a:solidFill>
                  <a:srgbClr val="0D0D0D"/>
                </a:solidFill>
                <a:ea typeface="+mn-lt"/>
                <a:cs typeface="+mn-lt"/>
              </a:rPr>
              <a:t>code</a:t>
            </a:r>
            <a:r>
              <a:rPr lang="sv-SE" sz="1800">
                <a:solidFill>
                  <a:srgbClr val="0D0D0D"/>
                </a:solidFill>
                <a:ea typeface="+mn-lt"/>
                <a:cs typeface="+mn-lt"/>
              </a:rPr>
              <a:t> möjliggör användande utan större programmeringsvana. </a:t>
            </a:r>
            <a:endParaRPr lang="sv-SE"/>
          </a:p>
          <a:p>
            <a:pPr algn="l"/>
            <a:r>
              <a:rPr lang="sv-SE" sz="1800" b="1">
                <a:solidFill>
                  <a:srgbClr val="0D0D0D"/>
                </a:solidFill>
                <a:ea typeface="+mn-lt"/>
                <a:cs typeface="+mn-lt"/>
              </a:rPr>
              <a:t>Skalbarhet</a:t>
            </a:r>
            <a:r>
              <a:rPr lang="sv-SE" sz="1800">
                <a:solidFill>
                  <a:srgbClr val="0D0D0D"/>
                </a:solidFill>
                <a:latin typeface="Arial"/>
                <a:cs typeface="Arial"/>
              </a:rPr>
              <a:t> </a:t>
            </a:r>
            <a:endParaRPr lang="sv-SE"/>
          </a:p>
          <a:p>
            <a:pPr marL="285750" indent="-285750" algn="l">
              <a:buFont typeface="Arial"/>
              <a:buChar char="•"/>
            </a:pPr>
            <a:r>
              <a:rPr lang="sv-SE" sz="1800">
                <a:solidFill>
                  <a:srgbClr val="0D0D0D"/>
                </a:solidFill>
                <a:ea typeface="+mn-lt"/>
                <a:cs typeface="+mn-lt"/>
              </a:rPr>
              <a:t>Med 60 lokaliteter runt om i världen kan data processas snabbt från olika system.</a:t>
            </a:r>
            <a:br>
              <a:rPr lang="sv-SE" sz="1800">
                <a:ea typeface="+mn-lt"/>
                <a:cs typeface="+mn-lt"/>
              </a:rPr>
            </a:br>
            <a:r>
              <a:rPr lang="sv-SE" sz="1800">
                <a:solidFill>
                  <a:srgbClr val="0D0D0D"/>
                </a:solidFill>
                <a:ea typeface="+mn-lt"/>
                <a:cs typeface="+mn-lt"/>
              </a:rPr>
              <a:t> Enkelt att skala upp vid behov.</a:t>
            </a:r>
            <a:endParaRPr lang="sv-SE"/>
          </a:p>
          <a:p>
            <a:pPr algn="l"/>
            <a:r>
              <a:rPr lang="sv-SE" sz="1800" b="1">
                <a:solidFill>
                  <a:srgbClr val="0D0D0D"/>
                </a:solidFill>
                <a:ea typeface="+mn-lt"/>
                <a:cs typeface="+mn-lt"/>
              </a:rPr>
              <a:t>Jämförelse</a:t>
            </a:r>
            <a:r>
              <a:rPr lang="sv-SE" sz="1800">
                <a:solidFill>
                  <a:srgbClr val="0D0D0D"/>
                </a:solidFill>
                <a:latin typeface="Arial"/>
                <a:cs typeface="Arial"/>
              </a:rPr>
              <a:t> </a:t>
            </a:r>
            <a:endParaRPr lang="sv-SE"/>
          </a:p>
          <a:p>
            <a:pPr marL="285750" indent="-285750" algn="l">
              <a:buFont typeface="Arial"/>
              <a:buChar char="•"/>
            </a:pPr>
            <a:r>
              <a:rPr lang="sv-SE" sz="1800">
                <a:solidFill>
                  <a:srgbClr val="0D0D0D"/>
                </a:solidFill>
                <a:ea typeface="+mn-lt"/>
                <a:cs typeface="+mn-lt"/>
              </a:rPr>
              <a:t>SAP:s egna molnlösning rankades lägre på grund av begränsad flexibilitet och högre kostnader för anpassning. </a:t>
            </a:r>
            <a:endParaRPr lang="sv-SE"/>
          </a:p>
          <a:p>
            <a:pPr algn="l"/>
            <a:endParaRPr lang="sv-SE" sz="1800" b="1">
              <a:solidFill>
                <a:srgbClr val="0D0D0D"/>
              </a:solidFill>
            </a:endParaRPr>
          </a:p>
        </p:txBody>
      </p:sp>
      <p:sp>
        <p:nvSpPr>
          <p:cNvPr id="2" name="textruta 1">
            <a:extLst>
              <a:ext uri="{FF2B5EF4-FFF2-40B4-BE49-F238E27FC236}">
                <a16:creationId xmlns:a16="http://schemas.microsoft.com/office/drawing/2014/main" id="{9A362D8E-204A-D324-D409-C1C9AD3FF999}"/>
              </a:ext>
            </a:extLst>
          </p:cNvPr>
          <p:cNvSpPr txBox="1"/>
          <p:nvPr/>
        </p:nvSpPr>
        <p:spPr>
          <a:xfrm>
            <a:off x="4122058" y="609601"/>
            <a:ext cx="3222171" cy="553998"/>
          </a:xfrm>
          <a:prstGeom prst="rect">
            <a:avLst/>
          </a:prstGeom>
          <a:noFill/>
        </p:spPr>
        <p:txBody>
          <a:bodyPr wrap="square" lIns="91440" tIns="45720" rIns="91440" bIns="45720" rtlCol="0" anchor="t">
            <a:spAutoFit/>
          </a:bodyPr>
          <a:lstStyle/>
          <a:p>
            <a:pPr algn="ctr"/>
            <a:r>
              <a:rPr lang="sv-SE" sz="3000">
                <a:latin typeface="+mj-lt"/>
              </a:rPr>
              <a:t>ERP Integration</a:t>
            </a:r>
          </a:p>
        </p:txBody>
      </p:sp>
      <p:pic>
        <p:nvPicPr>
          <p:cNvPr id="5" name="Bildobjekt 2" descr="En bild som visar text, skärmbild, Grafik, grafisk design&#10;&#10;Automatiskt genererad beskrivning">
            <a:extLst>
              <a:ext uri="{FF2B5EF4-FFF2-40B4-BE49-F238E27FC236}">
                <a16:creationId xmlns:a16="http://schemas.microsoft.com/office/drawing/2014/main" id="{2A057FC4-561A-F1A2-63E0-86B34C3B4C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7305" y="2524666"/>
            <a:ext cx="3551207" cy="2674187"/>
          </a:xfrm>
          <a:prstGeom prst="rect">
            <a:avLst/>
          </a:prstGeom>
        </p:spPr>
      </p:pic>
    </p:spTree>
    <p:extLst>
      <p:ext uri="{BB962C8B-B14F-4D97-AF65-F5344CB8AC3E}">
        <p14:creationId xmlns:p14="http://schemas.microsoft.com/office/powerpoint/2010/main" val="877725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DFC14D-AADD-D70A-5984-9F4DBFE519AD}"/>
            </a:ext>
          </a:extLst>
        </p:cNvPr>
        <p:cNvGrpSpPr/>
        <p:nvPr/>
      </p:nvGrpSpPr>
      <p:grpSpPr>
        <a:xfrm>
          <a:off x="0" y="0"/>
          <a:ext cx="0" cy="0"/>
          <a:chOff x="0" y="0"/>
          <a:chExt cx="0" cy="0"/>
        </a:xfrm>
      </p:grpSpPr>
      <p:pic>
        <p:nvPicPr>
          <p:cNvPr id="6" name="Bildobjekt 5" descr="En bild som visar text, vit, dimma&#10;&#10;Automatiskt genererad beskrivning">
            <a:extLst>
              <a:ext uri="{FF2B5EF4-FFF2-40B4-BE49-F238E27FC236}">
                <a16:creationId xmlns:a16="http://schemas.microsoft.com/office/drawing/2014/main" id="{77E6CC0E-77FF-323B-0803-7A3CBE85BE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ktangel: rundade hörn 6">
            <a:extLst>
              <a:ext uri="{FF2B5EF4-FFF2-40B4-BE49-F238E27FC236}">
                <a16:creationId xmlns:a16="http://schemas.microsoft.com/office/drawing/2014/main" id="{4E10B254-2BF7-03D2-B15F-85B3F241A307}"/>
              </a:ext>
            </a:extLst>
          </p:cNvPr>
          <p:cNvSpPr/>
          <p:nvPr/>
        </p:nvSpPr>
        <p:spPr>
          <a:xfrm>
            <a:off x="1276662" y="1495268"/>
            <a:ext cx="9638676" cy="3867463"/>
          </a:xfrm>
          <a:prstGeom prst="roundRect">
            <a:avLst/>
          </a:prstGeom>
          <a:solidFill>
            <a:srgbClr val="E1E1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 name="Underrubrik 2">
            <a:extLst>
              <a:ext uri="{FF2B5EF4-FFF2-40B4-BE49-F238E27FC236}">
                <a16:creationId xmlns:a16="http://schemas.microsoft.com/office/drawing/2014/main" id="{65ABBB72-B76F-6DB3-9D12-83E08585EC7F}"/>
              </a:ext>
            </a:extLst>
          </p:cNvPr>
          <p:cNvSpPr>
            <a:spLocks noGrp="1"/>
          </p:cNvSpPr>
          <p:nvPr>
            <p:ph type="subTitle" idx="1"/>
          </p:nvPr>
        </p:nvSpPr>
        <p:spPr>
          <a:xfrm>
            <a:off x="1605375" y="2076568"/>
            <a:ext cx="9144000" cy="2806700"/>
          </a:xfrm>
        </p:spPr>
        <p:txBody>
          <a:bodyPr>
            <a:normAutofit/>
          </a:bodyPr>
          <a:lstStyle/>
          <a:p>
            <a:pPr algn="l">
              <a:lnSpc>
                <a:spcPct val="200000"/>
              </a:lnSpc>
            </a:pPr>
            <a:r>
              <a:rPr lang="en-GB" sz="3600"/>
              <a:t>By Fa</a:t>
            </a:r>
            <a:r>
              <a:rPr lang="en-SE" sz="3600" err="1"/>
              <a:t>iling</a:t>
            </a:r>
            <a:r>
              <a:rPr lang="en-GB" sz="3600"/>
              <a:t> to prepare you are preparing to fail.</a:t>
            </a:r>
            <a:endParaRPr lang="en-SE" sz="3600"/>
          </a:p>
          <a:p>
            <a:pPr algn="l">
              <a:lnSpc>
                <a:spcPct val="200000"/>
              </a:lnSpc>
            </a:pPr>
            <a:r>
              <a:rPr lang="en-GB" sz="3200" i="1"/>
              <a:t>Benjamin Franklin</a:t>
            </a:r>
            <a:r>
              <a:rPr lang="en-SE" sz="3200" i="1"/>
              <a:t>,</a:t>
            </a:r>
            <a:endParaRPr lang="sv-SE" sz="3200" i="1"/>
          </a:p>
        </p:txBody>
      </p:sp>
    </p:spTree>
    <p:extLst>
      <p:ext uri="{BB962C8B-B14F-4D97-AF65-F5344CB8AC3E}">
        <p14:creationId xmlns:p14="http://schemas.microsoft.com/office/powerpoint/2010/main" val="482982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26C74-A08C-FECA-0887-B7EB53FC8D41}"/>
            </a:ext>
          </a:extLst>
        </p:cNvPr>
        <p:cNvGrpSpPr/>
        <p:nvPr/>
      </p:nvGrpSpPr>
      <p:grpSpPr>
        <a:xfrm>
          <a:off x="0" y="0"/>
          <a:ext cx="0" cy="0"/>
          <a:chOff x="0" y="0"/>
          <a:chExt cx="0" cy="0"/>
        </a:xfrm>
      </p:grpSpPr>
      <p:pic>
        <p:nvPicPr>
          <p:cNvPr id="6" name="Bildobjekt 5" descr="En bild som visar text, vit, dimma&#10;&#10;Automatiskt genererad beskrivning">
            <a:extLst>
              <a:ext uri="{FF2B5EF4-FFF2-40B4-BE49-F238E27FC236}">
                <a16:creationId xmlns:a16="http://schemas.microsoft.com/office/drawing/2014/main" id="{372DC58F-C076-1B70-C62B-3186883A28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660"/>
            <a:ext cx="12192000" cy="6858000"/>
          </a:xfrm>
          <a:prstGeom prst="rect">
            <a:avLst/>
          </a:prstGeom>
        </p:spPr>
      </p:pic>
      <p:sp>
        <p:nvSpPr>
          <p:cNvPr id="7" name="Rektangel: rundade hörn 6">
            <a:extLst>
              <a:ext uri="{FF2B5EF4-FFF2-40B4-BE49-F238E27FC236}">
                <a16:creationId xmlns:a16="http://schemas.microsoft.com/office/drawing/2014/main" id="{3228E243-270F-6921-E893-91038E38BAB5}"/>
              </a:ext>
            </a:extLst>
          </p:cNvPr>
          <p:cNvSpPr/>
          <p:nvPr/>
        </p:nvSpPr>
        <p:spPr>
          <a:xfrm>
            <a:off x="1276662" y="1998848"/>
            <a:ext cx="9638676" cy="3867463"/>
          </a:xfrm>
          <a:prstGeom prst="roundRect">
            <a:avLst/>
          </a:prstGeom>
          <a:solidFill>
            <a:srgbClr val="E1E1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textruta 1">
            <a:extLst>
              <a:ext uri="{FF2B5EF4-FFF2-40B4-BE49-F238E27FC236}">
                <a16:creationId xmlns:a16="http://schemas.microsoft.com/office/drawing/2014/main" id="{D6F5103C-8F47-A7B6-C911-4967B64F2832}"/>
              </a:ext>
            </a:extLst>
          </p:cNvPr>
          <p:cNvSpPr txBox="1"/>
          <p:nvPr/>
        </p:nvSpPr>
        <p:spPr>
          <a:xfrm>
            <a:off x="3795224" y="613994"/>
            <a:ext cx="4656516" cy="1046440"/>
          </a:xfrm>
          <a:prstGeom prst="rect">
            <a:avLst/>
          </a:prstGeom>
          <a:noFill/>
        </p:spPr>
        <p:txBody>
          <a:bodyPr wrap="square" lIns="91440" tIns="45720" rIns="91440" bIns="45720" rtlCol="0" anchor="t">
            <a:spAutoFit/>
          </a:bodyPr>
          <a:lstStyle/>
          <a:p>
            <a:pPr algn="ctr"/>
            <a:r>
              <a:rPr lang="sv-SE" sz="3200">
                <a:ea typeface="+mn-lt"/>
                <a:cs typeface="+mn-lt"/>
              </a:rPr>
              <a:t>Dataflödet </a:t>
            </a:r>
            <a:endParaRPr lang="en-SE" sz="3200">
              <a:ea typeface="+mn-lt"/>
              <a:cs typeface="+mn-lt"/>
            </a:endParaRPr>
          </a:p>
          <a:p>
            <a:pPr algn="ctr"/>
            <a:r>
              <a:rPr lang="sv-SE" sz="3000">
                <a:latin typeface="+mj-lt"/>
              </a:rPr>
              <a:t>Funktioner &amp; Verktyg</a:t>
            </a:r>
          </a:p>
        </p:txBody>
      </p:sp>
      <p:graphicFrame>
        <p:nvGraphicFramePr>
          <p:cNvPr id="16" name="Diagram 15">
            <a:extLst>
              <a:ext uri="{FF2B5EF4-FFF2-40B4-BE49-F238E27FC236}">
                <a16:creationId xmlns:a16="http://schemas.microsoft.com/office/drawing/2014/main" id="{17C9F477-6D4A-B1FF-2BB8-EF3DA396E507}"/>
              </a:ext>
            </a:extLst>
          </p:cNvPr>
          <p:cNvGraphicFramePr/>
          <p:nvPr>
            <p:extLst>
              <p:ext uri="{D42A27DB-BD31-4B8C-83A1-F6EECF244321}">
                <p14:modId xmlns:p14="http://schemas.microsoft.com/office/powerpoint/2010/main" val="1061096231"/>
              </p:ext>
            </p:extLst>
          </p:nvPr>
        </p:nvGraphicFramePr>
        <p:xfrm>
          <a:off x="1594616" y="1724985"/>
          <a:ext cx="9057731" cy="17150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9" name="Picture 48" descr="Telephone icon in circle . Vector illustration">
            <a:extLst>
              <a:ext uri="{FF2B5EF4-FFF2-40B4-BE49-F238E27FC236}">
                <a16:creationId xmlns:a16="http://schemas.microsoft.com/office/drawing/2014/main" id="{66841502-E06F-3934-6149-68575033F2B1}"/>
              </a:ext>
            </a:extLst>
          </p:cNvPr>
          <p:cNvPicPr>
            <a:picLocks noChangeAspect="1"/>
          </p:cNvPicPr>
          <p:nvPr/>
        </p:nvPicPr>
        <p:blipFill>
          <a:blip r:embed="rId9"/>
          <a:stretch>
            <a:fillRect/>
          </a:stretch>
        </p:blipFill>
        <p:spPr>
          <a:xfrm>
            <a:off x="1842637" y="3757434"/>
            <a:ext cx="835027" cy="551996"/>
          </a:xfrm>
          <a:prstGeom prst="rect">
            <a:avLst/>
          </a:prstGeom>
        </p:spPr>
      </p:pic>
      <p:pic>
        <p:nvPicPr>
          <p:cNvPr id="51" name="Picture 50" descr="klänning ikon logotyp vektor design mall 15158650 Vektorkonst på Vecteezy">
            <a:extLst>
              <a:ext uri="{FF2B5EF4-FFF2-40B4-BE49-F238E27FC236}">
                <a16:creationId xmlns:a16="http://schemas.microsoft.com/office/drawing/2014/main" id="{C9416807-4CB6-2B30-ED2A-DDF522E78A9F}"/>
              </a:ext>
            </a:extLst>
          </p:cNvPr>
          <p:cNvPicPr>
            <a:picLocks noChangeAspect="1"/>
          </p:cNvPicPr>
          <p:nvPr/>
        </p:nvPicPr>
        <p:blipFill>
          <a:blip r:embed="rId10"/>
          <a:stretch>
            <a:fillRect/>
          </a:stretch>
        </p:blipFill>
        <p:spPr>
          <a:xfrm>
            <a:off x="1842637" y="4989317"/>
            <a:ext cx="835027" cy="552662"/>
          </a:xfrm>
          <a:prstGeom prst="rect">
            <a:avLst/>
          </a:prstGeom>
        </p:spPr>
      </p:pic>
      <p:pic>
        <p:nvPicPr>
          <p:cNvPr id="53" name="Picture 52" descr="Dollar Sign Vector Art, Icons, and Graphics for Free Download">
            <a:extLst>
              <a:ext uri="{FF2B5EF4-FFF2-40B4-BE49-F238E27FC236}">
                <a16:creationId xmlns:a16="http://schemas.microsoft.com/office/drawing/2014/main" id="{AE232FC9-DF4F-8779-622E-A1303A888337}"/>
              </a:ext>
            </a:extLst>
          </p:cNvPr>
          <p:cNvPicPr>
            <a:picLocks noChangeAspect="1"/>
          </p:cNvPicPr>
          <p:nvPr/>
        </p:nvPicPr>
        <p:blipFill>
          <a:blip r:embed="rId11"/>
          <a:stretch>
            <a:fillRect/>
          </a:stretch>
        </p:blipFill>
        <p:spPr>
          <a:xfrm>
            <a:off x="1842639" y="3144925"/>
            <a:ext cx="835026" cy="548413"/>
          </a:xfrm>
          <a:prstGeom prst="rect">
            <a:avLst/>
          </a:prstGeom>
        </p:spPr>
      </p:pic>
      <p:pic>
        <p:nvPicPr>
          <p:cNvPr id="55" name="Picture 54" descr="Store Icon PNG Images, Vectors Free Download - Pngtree">
            <a:extLst>
              <a:ext uri="{FF2B5EF4-FFF2-40B4-BE49-F238E27FC236}">
                <a16:creationId xmlns:a16="http://schemas.microsoft.com/office/drawing/2014/main" id="{A263244B-20BC-9A33-E74E-15F5470345A9}"/>
              </a:ext>
            </a:extLst>
          </p:cNvPr>
          <p:cNvPicPr>
            <a:picLocks noChangeAspect="1"/>
          </p:cNvPicPr>
          <p:nvPr/>
        </p:nvPicPr>
        <p:blipFill>
          <a:blip r:embed="rId12"/>
          <a:stretch>
            <a:fillRect/>
          </a:stretch>
        </p:blipFill>
        <p:spPr>
          <a:xfrm>
            <a:off x="1846592" y="4373526"/>
            <a:ext cx="829356" cy="552662"/>
          </a:xfrm>
          <a:prstGeom prst="rect">
            <a:avLst/>
          </a:prstGeom>
        </p:spPr>
      </p:pic>
      <p:grpSp>
        <p:nvGrpSpPr>
          <p:cNvPr id="56" name="Group 55">
            <a:extLst>
              <a:ext uri="{FF2B5EF4-FFF2-40B4-BE49-F238E27FC236}">
                <a16:creationId xmlns:a16="http://schemas.microsoft.com/office/drawing/2014/main" id="{2B437546-9F6D-0182-0015-F80BCB529C88}"/>
              </a:ext>
            </a:extLst>
          </p:cNvPr>
          <p:cNvGrpSpPr/>
          <p:nvPr/>
        </p:nvGrpSpPr>
        <p:grpSpPr>
          <a:xfrm>
            <a:off x="3290584" y="3141342"/>
            <a:ext cx="1448747" cy="551996"/>
            <a:chOff x="3290584" y="3141342"/>
            <a:chExt cx="1448747" cy="551996"/>
          </a:xfrm>
        </p:grpSpPr>
        <p:pic>
          <p:nvPicPr>
            <p:cNvPr id="10" name="Picture 9" descr="A black and white gear with circuit board&#10;&#10;Description automatically generated">
              <a:extLst>
                <a:ext uri="{FF2B5EF4-FFF2-40B4-BE49-F238E27FC236}">
                  <a16:creationId xmlns:a16="http://schemas.microsoft.com/office/drawing/2014/main" id="{A88C838A-8C97-386C-A71C-4CAEEB0BD52E}"/>
                </a:ext>
              </a:extLst>
            </p:cNvPr>
            <p:cNvPicPr>
              <a:picLocks noChangeAspect="1"/>
            </p:cNvPicPr>
            <p:nvPr/>
          </p:nvPicPr>
          <p:blipFill>
            <a:blip r:embed="rId13"/>
            <a:stretch>
              <a:fillRect/>
            </a:stretch>
          </p:blipFill>
          <p:spPr>
            <a:xfrm>
              <a:off x="3290584" y="3141342"/>
              <a:ext cx="581757" cy="551996"/>
            </a:xfrm>
            <a:prstGeom prst="rect">
              <a:avLst/>
            </a:prstGeom>
          </p:spPr>
        </p:pic>
        <p:sp>
          <p:nvSpPr>
            <p:cNvPr id="14" name="TextBox 13">
              <a:extLst>
                <a:ext uri="{FF2B5EF4-FFF2-40B4-BE49-F238E27FC236}">
                  <a16:creationId xmlns:a16="http://schemas.microsoft.com/office/drawing/2014/main" id="{88938988-C62E-877E-0FDA-70757993F6D8}"/>
                </a:ext>
              </a:extLst>
            </p:cNvPr>
            <p:cNvSpPr txBox="1"/>
            <p:nvPr/>
          </p:nvSpPr>
          <p:spPr>
            <a:xfrm>
              <a:off x="3915713" y="3305998"/>
              <a:ext cx="823618" cy="268032"/>
            </a:xfrm>
            <a:prstGeom prst="rect">
              <a:avLst/>
            </a:prstGeom>
            <a:noFill/>
          </p:spPr>
          <p:txBody>
            <a:bodyPr wrap="square" lIns="18000" tIns="10800" rIns="18000" bIns="10800" rtlCol="0">
              <a:spAutoFit/>
            </a:bodyPr>
            <a:lstStyle/>
            <a:p>
              <a:r>
                <a:rPr lang="en-GB" sz="1600">
                  <a:solidFill>
                    <a:srgbClr val="1A1A1A"/>
                  </a:solidFill>
                  <a:effectLst/>
                </a:rPr>
                <a:t>ETL/ELT</a:t>
              </a:r>
              <a:endParaRPr lang="sv-SE" sz="1600"/>
            </a:p>
          </p:txBody>
        </p:sp>
      </p:grpSp>
      <p:grpSp>
        <p:nvGrpSpPr>
          <p:cNvPr id="59" name="Group 58">
            <a:extLst>
              <a:ext uri="{FF2B5EF4-FFF2-40B4-BE49-F238E27FC236}">
                <a16:creationId xmlns:a16="http://schemas.microsoft.com/office/drawing/2014/main" id="{2D84C3DE-3A6A-991D-87B8-D9ABAD39E256}"/>
              </a:ext>
            </a:extLst>
          </p:cNvPr>
          <p:cNvGrpSpPr/>
          <p:nvPr/>
        </p:nvGrpSpPr>
        <p:grpSpPr>
          <a:xfrm>
            <a:off x="3287159" y="4986400"/>
            <a:ext cx="2021015" cy="551996"/>
            <a:chOff x="3287159" y="4986400"/>
            <a:chExt cx="2021015" cy="551996"/>
          </a:xfrm>
        </p:grpSpPr>
        <p:pic>
          <p:nvPicPr>
            <p:cNvPr id="13" name="Picture 12" descr="A black line drawing of a brush and a bucket&#10;&#10;Description automatically generated">
              <a:extLst>
                <a:ext uri="{FF2B5EF4-FFF2-40B4-BE49-F238E27FC236}">
                  <a16:creationId xmlns:a16="http://schemas.microsoft.com/office/drawing/2014/main" id="{E3E6D3B6-6412-13D6-E88F-C5A0D4670AB2}"/>
                </a:ext>
              </a:extLst>
            </p:cNvPr>
            <p:cNvPicPr>
              <a:picLocks noChangeAspect="1"/>
            </p:cNvPicPr>
            <p:nvPr/>
          </p:nvPicPr>
          <p:blipFill>
            <a:blip r:embed="rId14"/>
            <a:stretch>
              <a:fillRect/>
            </a:stretch>
          </p:blipFill>
          <p:spPr>
            <a:xfrm>
              <a:off x="3287159" y="4986400"/>
              <a:ext cx="582185" cy="551996"/>
            </a:xfrm>
            <a:prstGeom prst="rect">
              <a:avLst/>
            </a:prstGeom>
          </p:spPr>
        </p:pic>
        <p:sp>
          <p:nvSpPr>
            <p:cNvPr id="17" name="TextBox 16">
              <a:extLst>
                <a:ext uri="{FF2B5EF4-FFF2-40B4-BE49-F238E27FC236}">
                  <a16:creationId xmlns:a16="http://schemas.microsoft.com/office/drawing/2014/main" id="{5980F433-62F1-B717-323C-570AC35E17CE}"/>
                </a:ext>
              </a:extLst>
            </p:cNvPr>
            <p:cNvSpPr txBox="1"/>
            <p:nvPr/>
          </p:nvSpPr>
          <p:spPr>
            <a:xfrm>
              <a:off x="3915713" y="4986400"/>
              <a:ext cx="1392461" cy="514253"/>
            </a:xfrm>
            <a:prstGeom prst="rect">
              <a:avLst/>
            </a:prstGeom>
            <a:noFill/>
          </p:spPr>
          <p:txBody>
            <a:bodyPr wrap="square" lIns="18000" tIns="10800" rIns="18000" bIns="10800" rtlCol="0">
              <a:spAutoFit/>
            </a:bodyPr>
            <a:lstStyle/>
            <a:p>
              <a:r>
                <a:rPr lang="en-GB" sz="1600" err="1">
                  <a:solidFill>
                    <a:srgbClr val="1A1A1A"/>
                  </a:solidFill>
                </a:rPr>
                <a:t>Dataprofil</a:t>
              </a:r>
              <a:r>
                <a:rPr lang="en-SE" sz="1600" err="1"/>
                <a:t>eri</a:t>
              </a:r>
              <a:r>
                <a:rPr lang="en-GB" sz="1600"/>
                <a:t>n</a:t>
              </a:r>
              <a:r>
                <a:rPr lang="en-SE" sz="1600"/>
                <a:t>g &amp; </a:t>
              </a:r>
              <a:r>
                <a:rPr lang="en-SE" sz="1600" err="1"/>
                <a:t>rensning</a:t>
              </a:r>
              <a:r>
                <a:rPr lang="en-SE" sz="1600"/>
                <a:t> </a:t>
              </a:r>
              <a:endParaRPr lang="sv-SE" sz="1600"/>
            </a:p>
          </p:txBody>
        </p:sp>
      </p:grpSp>
      <p:grpSp>
        <p:nvGrpSpPr>
          <p:cNvPr id="58" name="Group 57">
            <a:extLst>
              <a:ext uri="{FF2B5EF4-FFF2-40B4-BE49-F238E27FC236}">
                <a16:creationId xmlns:a16="http://schemas.microsoft.com/office/drawing/2014/main" id="{16F0FFEE-E8D0-A127-C568-05E94CE21B1F}"/>
              </a:ext>
            </a:extLst>
          </p:cNvPr>
          <p:cNvGrpSpPr/>
          <p:nvPr/>
        </p:nvGrpSpPr>
        <p:grpSpPr>
          <a:xfrm>
            <a:off x="3287160" y="4370608"/>
            <a:ext cx="1886328" cy="551996"/>
            <a:chOff x="3287160" y="4370608"/>
            <a:chExt cx="1886328" cy="551996"/>
          </a:xfrm>
        </p:grpSpPr>
        <p:pic>
          <p:nvPicPr>
            <p:cNvPr id="12" name="Picture 11" descr="A blue hexagons with icons&#10;&#10;Description automatically generated">
              <a:extLst>
                <a:ext uri="{FF2B5EF4-FFF2-40B4-BE49-F238E27FC236}">
                  <a16:creationId xmlns:a16="http://schemas.microsoft.com/office/drawing/2014/main" id="{A6072289-A3B5-1F68-0498-760227722080}"/>
                </a:ext>
              </a:extLst>
            </p:cNvPr>
            <p:cNvPicPr>
              <a:picLocks noChangeAspect="1"/>
            </p:cNvPicPr>
            <p:nvPr/>
          </p:nvPicPr>
          <p:blipFill>
            <a:blip r:embed="rId15"/>
            <a:stretch>
              <a:fillRect/>
            </a:stretch>
          </p:blipFill>
          <p:spPr>
            <a:xfrm>
              <a:off x="3287160" y="4370608"/>
              <a:ext cx="582184" cy="551996"/>
            </a:xfrm>
            <a:prstGeom prst="rect">
              <a:avLst/>
            </a:prstGeom>
          </p:spPr>
        </p:pic>
        <p:sp>
          <p:nvSpPr>
            <p:cNvPr id="18" name="TextBox 17">
              <a:extLst>
                <a:ext uri="{FF2B5EF4-FFF2-40B4-BE49-F238E27FC236}">
                  <a16:creationId xmlns:a16="http://schemas.microsoft.com/office/drawing/2014/main" id="{6CA89F79-7533-54F2-02E4-42E431B1FD35}"/>
                </a:ext>
              </a:extLst>
            </p:cNvPr>
            <p:cNvSpPr txBox="1"/>
            <p:nvPr/>
          </p:nvSpPr>
          <p:spPr>
            <a:xfrm>
              <a:off x="3915713" y="4383224"/>
              <a:ext cx="1257775" cy="514253"/>
            </a:xfrm>
            <a:prstGeom prst="rect">
              <a:avLst/>
            </a:prstGeom>
            <a:noFill/>
          </p:spPr>
          <p:txBody>
            <a:bodyPr wrap="square" lIns="18000" tIns="10800" rIns="18000" bIns="10800" rtlCol="0">
              <a:spAutoFit/>
            </a:bodyPr>
            <a:lstStyle/>
            <a:p>
              <a:r>
                <a:rPr lang="en-GB" sz="1600">
                  <a:solidFill>
                    <a:srgbClr val="1A1A1A"/>
                  </a:solidFill>
                  <a:effectLst/>
                </a:rPr>
                <a:t>Data </a:t>
              </a:r>
              <a:r>
                <a:rPr lang="sv-SE" sz="1600" err="1">
                  <a:solidFill>
                    <a:srgbClr val="1A1A1A"/>
                  </a:solidFill>
                </a:rPr>
                <a:t>v</a:t>
              </a:r>
              <a:r>
                <a:rPr lang="sv-SE" sz="1600" err="1">
                  <a:solidFill>
                    <a:srgbClr val="1A1A1A"/>
                  </a:solidFill>
                  <a:effectLst/>
                </a:rPr>
                <a:t>irtualisering</a:t>
              </a:r>
              <a:endParaRPr lang="sv-SE" sz="1600"/>
            </a:p>
          </p:txBody>
        </p:sp>
      </p:grpSp>
      <p:grpSp>
        <p:nvGrpSpPr>
          <p:cNvPr id="57" name="Group 56">
            <a:extLst>
              <a:ext uri="{FF2B5EF4-FFF2-40B4-BE49-F238E27FC236}">
                <a16:creationId xmlns:a16="http://schemas.microsoft.com/office/drawing/2014/main" id="{8CF4D30E-1657-D432-8A27-0DB47F5030EA}"/>
              </a:ext>
            </a:extLst>
          </p:cNvPr>
          <p:cNvGrpSpPr/>
          <p:nvPr/>
        </p:nvGrpSpPr>
        <p:grpSpPr>
          <a:xfrm>
            <a:off x="3287587" y="3731003"/>
            <a:ext cx="1647363" cy="575809"/>
            <a:chOff x="3287587" y="3731003"/>
            <a:chExt cx="1647363" cy="575809"/>
          </a:xfrm>
        </p:grpSpPr>
        <p:pic>
          <p:nvPicPr>
            <p:cNvPr id="11" name="Picture 10" descr="A black tick in a circle&#10;&#10;Description automatically generated">
              <a:extLst>
                <a:ext uri="{FF2B5EF4-FFF2-40B4-BE49-F238E27FC236}">
                  <a16:creationId xmlns:a16="http://schemas.microsoft.com/office/drawing/2014/main" id="{B4CA53D0-2D55-3E9F-8E7C-1EFD51455A79}"/>
                </a:ext>
              </a:extLst>
            </p:cNvPr>
            <p:cNvPicPr>
              <a:picLocks noChangeAspect="1"/>
            </p:cNvPicPr>
            <p:nvPr/>
          </p:nvPicPr>
          <p:blipFill>
            <a:blip r:embed="rId16"/>
            <a:stretch>
              <a:fillRect/>
            </a:stretch>
          </p:blipFill>
          <p:spPr>
            <a:xfrm>
              <a:off x="3287587" y="3754816"/>
              <a:ext cx="581757" cy="551996"/>
            </a:xfrm>
            <a:prstGeom prst="rect">
              <a:avLst/>
            </a:prstGeom>
          </p:spPr>
        </p:pic>
        <p:sp>
          <p:nvSpPr>
            <p:cNvPr id="19" name="TextBox 18">
              <a:extLst>
                <a:ext uri="{FF2B5EF4-FFF2-40B4-BE49-F238E27FC236}">
                  <a16:creationId xmlns:a16="http://schemas.microsoft.com/office/drawing/2014/main" id="{93D6B2AC-8512-1F6F-5873-25ADFD5206A4}"/>
                </a:ext>
              </a:extLst>
            </p:cNvPr>
            <p:cNvSpPr txBox="1"/>
            <p:nvPr/>
          </p:nvSpPr>
          <p:spPr>
            <a:xfrm>
              <a:off x="3915713" y="3731003"/>
              <a:ext cx="1019237" cy="514253"/>
            </a:xfrm>
            <a:prstGeom prst="rect">
              <a:avLst/>
            </a:prstGeom>
            <a:noFill/>
          </p:spPr>
          <p:txBody>
            <a:bodyPr wrap="square" lIns="18000" tIns="10800" rIns="18000" bIns="10800" rtlCol="0">
              <a:spAutoFit/>
            </a:bodyPr>
            <a:lstStyle/>
            <a:p>
              <a:r>
                <a:rPr lang="sv-SE" sz="1600">
                  <a:solidFill>
                    <a:srgbClr val="1A1A1A"/>
                  </a:solidFill>
                  <a:effectLst/>
                </a:rPr>
                <a:t>Realtids</a:t>
              </a:r>
              <a:r>
                <a:rPr lang="en-SE" sz="1600">
                  <a:solidFill>
                    <a:srgbClr val="1A1A1A"/>
                  </a:solidFill>
                  <a:effectLst/>
                </a:rPr>
                <a:t> integration</a:t>
              </a:r>
              <a:endParaRPr lang="sv-SE" sz="1600"/>
            </a:p>
          </p:txBody>
        </p:sp>
      </p:grpSp>
      <p:grpSp>
        <p:nvGrpSpPr>
          <p:cNvPr id="60" name="Group 59">
            <a:extLst>
              <a:ext uri="{FF2B5EF4-FFF2-40B4-BE49-F238E27FC236}">
                <a16:creationId xmlns:a16="http://schemas.microsoft.com/office/drawing/2014/main" id="{71BCA615-2234-BEAC-9671-6C9ECED7BEB5}"/>
              </a:ext>
            </a:extLst>
          </p:cNvPr>
          <p:cNvGrpSpPr/>
          <p:nvPr/>
        </p:nvGrpSpPr>
        <p:grpSpPr>
          <a:xfrm>
            <a:off x="7365737" y="3258983"/>
            <a:ext cx="1417266" cy="2340366"/>
            <a:chOff x="7365737" y="3258983"/>
            <a:chExt cx="1417266" cy="2340366"/>
          </a:xfrm>
        </p:grpSpPr>
        <p:pic>
          <p:nvPicPr>
            <p:cNvPr id="37" name="Picture 36">
              <a:extLst>
                <a:ext uri="{FF2B5EF4-FFF2-40B4-BE49-F238E27FC236}">
                  <a16:creationId xmlns:a16="http://schemas.microsoft.com/office/drawing/2014/main" id="{649B53E3-A2A3-4EF7-AC1D-A159447EFD49}"/>
                </a:ext>
              </a:extLst>
            </p:cNvPr>
            <p:cNvPicPr>
              <a:picLocks noChangeAspect="1"/>
            </p:cNvPicPr>
            <p:nvPr/>
          </p:nvPicPr>
          <p:blipFill>
            <a:blip r:embed="rId17"/>
            <a:stretch>
              <a:fillRect/>
            </a:stretch>
          </p:blipFill>
          <p:spPr>
            <a:xfrm>
              <a:off x="7365737" y="3258983"/>
              <a:ext cx="1342598" cy="1727417"/>
            </a:xfrm>
            <a:prstGeom prst="rect">
              <a:avLst/>
            </a:prstGeom>
          </p:spPr>
        </p:pic>
        <p:sp>
          <p:nvSpPr>
            <p:cNvPr id="38" name="TextBox 37">
              <a:extLst>
                <a:ext uri="{FF2B5EF4-FFF2-40B4-BE49-F238E27FC236}">
                  <a16:creationId xmlns:a16="http://schemas.microsoft.com/office/drawing/2014/main" id="{56692B7D-C8C5-5A77-7A62-0AA99E223BB6}"/>
                </a:ext>
              </a:extLst>
            </p:cNvPr>
            <p:cNvSpPr txBox="1"/>
            <p:nvPr/>
          </p:nvSpPr>
          <p:spPr>
            <a:xfrm>
              <a:off x="7405184" y="5085096"/>
              <a:ext cx="1377819" cy="514253"/>
            </a:xfrm>
            <a:prstGeom prst="rect">
              <a:avLst/>
            </a:prstGeom>
            <a:noFill/>
          </p:spPr>
          <p:txBody>
            <a:bodyPr wrap="square" lIns="18000" tIns="10800" rIns="18000" bIns="10800" rtlCol="0">
              <a:spAutoFit/>
            </a:bodyPr>
            <a:lstStyle/>
            <a:p>
              <a:r>
                <a:rPr lang="sv-SE" sz="1600">
                  <a:solidFill>
                    <a:srgbClr val="1A1A1A"/>
                  </a:solidFill>
                  <a:effectLst/>
                </a:rPr>
                <a:t>A</a:t>
              </a:r>
              <a:r>
                <a:rPr lang="en-SE" sz="1600">
                  <a:solidFill>
                    <a:srgbClr val="1A1A1A"/>
                  </a:solidFill>
                  <a:effectLst/>
                </a:rPr>
                <a:t>d hoc Query, Self-service</a:t>
              </a:r>
              <a:endParaRPr lang="sv-SE" sz="1600"/>
            </a:p>
          </p:txBody>
        </p:sp>
      </p:grpSp>
      <p:grpSp>
        <p:nvGrpSpPr>
          <p:cNvPr id="44" name="Group 43">
            <a:extLst>
              <a:ext uri="{FF2B5EF4-FFF2-40B4-BE49-F238E27FC236}">
                <a16:creationId xmlns:a16="http://schemas.microsoft.com/office/drawing/2014/main" id="{897D0D0E-5E8F-1244-9942-5F4F4610EAE3}"/>
              </a:ext>
            </a:extLst>
          </p:cNvPr>
          <p:cNvGrpSpPr/>
          <p:nvPr/>
        </p:nvGrpSpPr>
        <p:grpSpPr>
          <a:xfrm>
            <a:off x="5428209" y="3137086"/>
            <a:ext cx="1496965" cy="806062"/>
            <a:chOff x="5411392" y="3146931"/>
            <a:chExt cx="1496965" cy="806062"/>
          </a:xfrm>
        </p:grpSpPr>
        <p:pic>
          <p:nvPicPr>
            <p:cNvPr id="23" name="Picture 22" descr="A black line drawing of a house with a stack of servers&#10;&#10;Description automatically generated">
              <a:extLst>
                <a:ext uri="{FF2B5EF4-FFF2-40B4-BE49-F238E27FC236}">
                  <a16:creationId xmlns:a16="http://schemas.microsoft.com/office/drawing/2014/main" id="{EAB66B27-ECB0-571B-28F2-8408F2AAA3EF}"/>
                </a:ext>
              </a:extLst>
            </p:cNvPr>
            <p:cNvPicPr>
              <a:picLocks noChangeAspect="1"/>
            </p:cNvPicPr>
            <p:nvPr/>
          </p:nvPicPr>
          <p:blipFill>
            <a:blip r:embed="rId18"/>
            <a:stretch>
              <a:fillRect/>
            </a:stretch>
          </p:blipFill>
          <p:spPr>
            <a:xfrm>
              <a:off x="5793964" y="3146931"/>
              <a:ext cx="659034" cy="586165"/>
            </a:xfrm>
            <a:prstGeom prst="rect">
              <a:avLst/>
            </a:prstGeom>
          </p:spPr>
        </p:pic>
        <p:sp>
          <p:nvSpPr>
            <p:cNvPr id="39" name="TextBox 38">
              <a:extLst>
                <a:ext uri="{FF2B5EF4-FFF2-40B4-BE49-F238E27FC236}">
                  <a16:creationId xmlns:a16="http://schemas.microsoft.com/office/drawing/2014/main" id="{1FF67928-4CC9-5F71-755F-1B2F4F072C6C}"/>
                </a:ext>
              </a:extLst>
            </p:cNvPr>
            <p:cNvSpPr txBox="1"/>
            <p:nvPr/>
          </p:nvSpPr>
          <p:spPr>
            <a:xfrm>
              <a:off x="5411392" y="3684961"/>
              <a:ext cx="1496965" cy="268032"/>
            </a:xfrm>
            <a:prstGeom prst="rect">
              <a:avLst/>
            </a:prstGeom>
            <a:noFill/>
          </p:spPr>
          <p:txBody>
            <a:bodyPr wrap="square" lIns="18000" tIns="10800" rIns="18000" bIns="10800" rtlCol="0">
              <a:spAutoFit/>
            </a:bodyPr>
            <a:lstStyle/>
            <a:p>
              <a:r>
                <a:rPr lang="en-SE" sz="1600">
                  <a:solidFill>
                    <a:srgbClr val="1A1A1A"/>
                  </a:solidFill>
                  <a:effectLst/>
                </a:rPr>
                <a:t>Data warehouse</a:t>
              </a:r>
              <a:endParaRPr lang="sv-SE" sz="1600"/>
            </a:p>
          </p:txBody>
        </p:sp>
      </p:grpSp>
      <p:grpSp>
        <p:nvGrpSpPr>
          <p:cNvPr id="43" name="Group 42">
            <a:extLst>
              <a:ext uri="{FF2B5EF4-FFF2-40B4-BE49-F238E27FC236}">
                <a16:creationId xmlns:a16="http://schemas.microsoft.com/office/drawing/2014/main" id="{DE94EEEF-8E70-C462-0777-040C52C158BC}"/>
              </a:ext>
            </a:extLst>
          </p:cNvPr>
          <p:cNvGrpSpPr/>
          <p:nvPr/>
        </p:nvGrpSpPr>
        <p:grpSpPr>
          <a:xfrm>
            <a:off x="5491388" y="3982427"/>
            <a:ext cx="1440278" cy="741637"/>
            <a:chOff x="5505543" y="4061557"/>
            <a:chExt cx="1440278" cy="741637"/>
          </a:xfrm>
        </p:grpSpPr>
        <p:pic>
          <p:nvPicPr>
            <p:cNvPr id="24" name="Picture 23" descr="A diagram of data storage&#10;&#10;Description automatically generated">
              <a:extLst>
                <a:ext uri="{FF2B5EF4-FFF2-40B4-BE49-F238E27FC236}">
                  <a16:creationId xmlns:a16="http://schemas.microsoft.com/office/drawing/2014/main" id="{C58257EA-6EDA-C0C9-BFB6-65A302A25215}"/>
                </a:ext>
              </a:extLst>
            </p:cNvPr>
            <p:cNvPicPr>
              <a:picLocks noChangeAspect="1"/>
            </p:cNvPicPr>
            <p:nvPr/>
          </p:nvPicPr>
          <p:blipFill>
            <a:blip r:embed="rId19"/>
            <a:stretch>
              <a:fillRect/>
            </a:stretch>
          </p:blipFill>
          <p:spPr>
            <a:xfrm>
              <a:off x="5788374" y="4061557"/>
              <a:ext cx="664624" cy="526610"/>
            </a:xfrm>
            <a:prstGeom prst="rect">
              <a:avLst/>
            </a:prstGeom>
          </p:spPr>
        </p:pic>
        <p:sp>
          <p:nvSpPr>
            <p:cNvPr id="40" name="TextBox 39">
              <a:extLst>
                <a:ext uri="{FF2B5EF4-FFF2-40B4-BE49-F238E27FC236}">
                  <a16:creationId xmlns:a16="http://schemas.microsoft.com/office/drawing/2014/main" id="{77B18EF2-B389-B86F-C901-23BAA550CB6D}"/>
                </a:ext>
              </a:extLst>
            </p:cNvPr>
            <p:cNvSpPr txBox="1"/>
            <p:nvPr/>
          </p:nvSpPr>
          <p:spPr>
            <a:xfrm>
              <a:off x="5505543" y="4535162"/>
              <a:ext cx="1440278" cy="268032"/>
            </a:xfrm>
            <a:prstGeom prst="rect">
              <a:avLst/>
            </a:prstGeom>
            <a:noFill/>
          </p:spPr>
          <p:txBody>
            <a:bodyPr wrap="square" lIns="18000" tIns="10800" rIns="18000" bIns="10800" rtlCol="0">
              <a:spAutoFit/>
            </a:bodyPr>
            <a:lstStyle/>
            <a:p>
              <a:r>
                <a:rPr lang="en-SE" sz="1600" err="1">
                  <a:solidFill>
                    <a:srgbClr val="1A1A1A"/>
                  </a:solidFill>
                  <a:effectLst/>
                </a:rPr>
                <a:t>Driftdatalager</a:t>
              </a:r>
              <a:endParaRPr lang="sv-SE" sz="1600"/>
            </a:p>
          </p:txBody>
        </p:sp>
      </p:grpSp>
      <p:grpSp>
        <p:nvGrpSpPr>
          <p:cNvPr id="42" name="Group 41">
            <a:extLst>
              <a:ext uri="{FF2B5EF4-FFF2-40B4-BE49-F238E27FC236}">
                <a16:creationId xmlns:a16="http://schemas.microsoft.com/office/drawing/2014/main" id="{C46E4F87-846D-641C-73C4-9B5E0B85DA17}"/>
              </a:ext>
            </a:extLst>
          </p:cNvPr>
          <p:cNvGrpSpPr/>
          <p:nvPr/>
        </p:nvGrpSpPr>
        <p:grpSpPr>
          <a:xfrm>
            <a:off x="5697980" y="4798319"/>
            <a:ext cx="977203" cy="808947"/>
            <a:chOff x="5702244" y="4897477"/>
            <a:chExt cx="977203" cy="808947"/>
          </a:xfrm>
        </p:grpSpPr>
        <p:pic>
          <p:nvPicPr>
            <p:cNvPr id="25" name="Picture 24">
              <a:extLst>
                <a:ext uri="{FF2B5EF4-FFF2-40B4-BE49-F238E27FC236}">
                  <a16:creationId xmlns:a16="http://schemas.microsoft.com/office/drawing/2014/main" id="{DE339CA0-3821-A4D4-F227-73F9A86D42E5}"/>
                </a:ext>
              </a:extLst>
            </p:cNvPr>
            <p:cNvPicPr>
              <a:picLocks noChangeAspect="1"/>
            </p:cNvPicPr>
            <p:nvPr/>
          </p:nvPicPr>
          <p:blipFill>
            <a:blip r:embed="rId20"/>
            <a:stretch>
              <a:fillRect/>
            </a:stretch>
          </p:blipFill>
          <p:spPr>
            <a:xfrm>
              <a:off x="5782563" y="4897477"/>
              <a:ext cx="670435" cy="585711"/>
            </a:xfrm>
            <a:prstGeom prst="rect">
              <a:avLst/>
            </a:prstGeom>
          </p:spPr>
        </p:pic>
        <p:sp>
          <p:nvSpPr>
            <p:cNvPr id="41" name="TextBox 40">
              <a:extLst>
                <a:ext uri="{FF2B5EF4-FFF2-40B4-BE49-F238E27FC236}">
                  <a16:creationId xmlns:a16="http://schemas.microsoft.com/office/drawing/2014/main" id="{AF5DCBD5-5B97-F4BC-1959-DC3725E23A22}"/>
                </a:ext>
              </a:extLst>
            </p:cNvPr>
            <p:cNvSpPr txBox="1"/>
            <p:nvPr/>
          </p:nvSpPr>
          <p:spPr>
            <a:xfrm>
              <a:off x="5702244" y="5438392"/>
              <a:ext cx="977203" cy="268032"/>
            </a:xfrm>
            <a:prstGeom prst="rect">
              <a:avLst/>
            </a:prstGeom>
            <a:noFill/>
          </p:spPr>
          <p:txBody>
            <a:bodyPr wrap="square" lIns="18000" tIns="10800" rIns="18000" bIns="10800" rtlCol="0">
              <a:spAutoFit/>
            </a:bodyPr>
            <a:lstStyle/>
            <a:p>
              <a:r>
                <a:rPr lang="en-SE" sz="1600">
                  <a:solidFill>
                    <a:srgbClr val="1A1A1A"/>
                  </a:solidFill>
                  <a:effectLst/>
                </a:rPr>
                <a:t>Data lake</a:t>
              </a:r>
              <a:endParaRPr lang="sv-SE" sz="1600"/>
            </a:p>
          </p:txBody>
        </p:sp>
      </p:grpSp>
      <p:grpSp>
        <p:nvGrpSpPr>
          <p:cNvPr id="54" name="Group 53">
            <a:extLst>
              <a:ext uri="{FF2B5EF4-FFF2-40B4-BE49-F238E27FC236}">
                <a16:creationId xmlns:a16="http://schemas.microsoft.com/office/drawing/2014/main" id="{8FE22A29-D86D-012A-4A0D-1D5D75744A6F}"/>
              </a:ext>
            </a:extLst>
          </p:cNvPr>
          <p:cNvGrpSpPr/>
          <p:nvPr/>
        </p:nvGrpSpPr>
        <p:grpSpPr>
          <a:xfrm>
            <a:off x="9443780" y="3138823"/>
            <a:ext cx="1022152" cy="793757"/>
            <a:chOff x="9443780" y="3138823"/>
            <a:chExt cx="1022152" cy="793757"/>
          </a:xfrm>
        </p:grpSpPr>
        <p:pic>
          <p:nvPicPr>
            <p:cNvPr id="29" name="Picture 28">
              <a:extLst>
                <a:ext uri="{FF2B5EF4-FFF2-40B4-BE49-F238E27FC236}">
                  <a16:creationId xmlns:a16="http://schemas.microsoft.com/office/drawing/2014/main" id="{B736CAFF-B8E9-AFFB-3D4D-CD5561994C14}"/>
                </a:ext>
              </a:extLst>
            </p:cNvPr>
            <p:cNvPicPr>
              <a:picLocks noChangeAspect="1"/>
            </p:cNvPicPr>
            <p:nvPr/>
          </p:nvPicPr>
          <p:blipFill>
            <a:blip r:embed="rId21"/>
            <a:stretch>
              <a:fillRect/>
            </a:stretch>
          </p:blipFill>
          <p:spPr>
            <a:xfrm>
              <a:off x="9593439" y="3138823"/>
              <a:ext cx="652964" cy="574748"/>
            </a:xfrm>
            <a:prstGeom prst="rect">
              <a:avLst/>
            </a:prstGeom>
          </p:spPr>
        </p:pic>
        <p:sp>
          <p:nvSpPr>
            <p:cNvPr id="46" name="TextBox 45">
              <a:extLst>
                <a:ext uri="{FF2B5EF4-FFF2-40B4-BE49-F238E27FC236}">
                  <a16:creationId xmlns:a16="http://schemas.microsoft.com/office/drawing/2014/main" id="{A20418FB-F5E1-9870-EC99-BDA458B95F7D}"/>
                </a:ext>
              </a:extLst>
            </p:cNvPr>
            <p:cNvSpPr txBox="1"/>
            <p:nvPr/>
          </p:nvSpPr>
          <p:spPr>
            <a:xfrm>
              <a:off x="9443780" y="3664548"/>
              <a:ext cx="1022152" cy="268032"/>
            </a:xfrm>
            <a:prstGeom prst="rect">
              <a:avLst/>
            </a:prstGeom>
            <a:noFill/>
          </p:spPr>
          <p:txBody>
            <a:bodyPr wrap="square" lIns="18000" tIns="10800" rIns="18000" bIns="10800" rtlCol="0">
              <a:spAutoFit/>
            </a:bodyPr>
            <a:lstStyle/>
            <a:p>
              <a:r>
                <a:rPr lang="en-SE" sz="1600">
                  <a:solidFill>
                    <a:srgbClr val="1A1A1A"/>
                  </a:solidFill>
                  <a:effectLst/>
                </a:rPr>
                <a:t>Dashboard</a:t>
              </a:r>
              <a:endParaRPr lang="sv-SE" sz="1600"/>
            </a:p>
          </p:txBody>
        </p:sp>
      </p:grpSp>
      <p:grpSp>
        <p:nvGrpSpPr>
          <p:cNvPr id="52" name="Group 51">
            <a:extLst>
              <a:ext uri="{FF2B5EF4-FFF2-40B4-BE49-F238E27FC236}">
                <a16:creationId xmlns:a16="http://schemas.microsoft.com/office/drawing/2014/main" id="{DCADA4B1-F4AF-397B-17C5-705C35C440CC}"/>
              </a:ext>
            </a:extLst>
          </p:cNvPr>
          <p:cNvGrpSpPr/>
          <p:nvPr/>
        </p:nvGrpSpPr>
        <p:grpSpPr>
          <a:xfrm>
            <a:off x="9588268" y="3954897"/>
            <a:ext cx="1022152" cy="823250"/>
            <a:chOff x="9588268" y="3954897"/>
            <a:chExt cx="1022152" cy="823250"/>
          </a:xfrm>
        </p:grpSpPr>
        <p:pic>
          <p:nvPicPr>
            <p:cNvPr id="31" name="Picture 30">
              <a:extLst>
                <a:ext uri="{FF2B5EF4-FFF2-40B4-BE49-F238E27FC236}">
                  <a16:creationId xmlns:a16="http://schemas.microsoft.com/office/drawing/2014/main" id="{72B37E36-F0C2-39E5-37DF-1244FB17FFBB}"/>
                </a:ext>
              </a:extLst>
            </p:cNvPr>
            <p:cNvPicPr>
              <a:picLocks noChangeAspect="1"/>
            </p:cNvPicPr>
            <p:nvPr/>
          </p:nvPicPr>
          <p:blipFill>
            <a:blip r:embed="rId22"/>
            <a:stretch>
              <a:fillRect/>
            </a:stretch>
          </p:blipFill>
          <p:spPr>
            <a:xfrm>
              <a:off x="9673375" y="3954897"/>
              <a:ext cx="556875" cy="595179"/>
            </a:xfrm>
            <a:prstGeom prst="rect">
              <a:avLst/>
            </a:prstGeom>
          </p:spPr>
        </p:pic>
        <p:sp>
          <p:nvSpPr>
            <p:cNvPr id="47" name="TextBox 46">
              <a:extLst>
                <a:ext uri="{FF2B5EF4-FFF2-40B4-BE49-F238E27FC236}">
                  <a16:creationId xmlns:a16="http://schemas.microsoft.com/office/drawing/2014/main" id="{4234FF15-76B3-DD0F-00CE-B3599D3381DD}"/>
                </a:ext>
              </a:extLst>
            </p:cNvPr>
            <p:cNvSpPr txBox="1"/>
            <p:nvPr/>
          </p:nvSpPr>
          <p:spPr>
            <a:xfrm>
              <a:off x="9588268" y="4510115"/>
              <a:ext cx="1022152" cy="268032"/>
            </a:xfrm>
            <a:prstGeom prst="rect">
              <a:avLst/>
            </a:prstGeom>
            <a:noFill/>
          </p:spPr>
          <p:txBody>
            <a:bodyPr wrap="square" lIns="18000" tIns="10800" rIns="18000" bIns="10800" rtlCol="0">
              <a:spAutoFit/>
            </a:bodyPr>
            <a:lstStyle/>
            <a:p>
              <a:r>
                <a:rPr lang="en-SE" sz="1600">
                  <a:solidFill>
                    <a:srgbClr val="1A1A1A"/>
                  </a:solidFill>
                  <a:effectLst/>
                </a:rPr>
                <a:t>Rapport</a:t>
              </a:r>
              <a:endParaRPr lang="sv-SE" sz="1600"/>
            </a:p>
          </p:txBody>
        </p:sp>
      </p:grpSp>
      <p:grpSp>
        <p:nvGrpSpPr>
          <p:cNvPr id="50" name="Group 49">
            <a:extLst>
              <a:ext uri="{FF2B5EF4-FFF2-40B4-BE49-F238E27FC236}">
                <a16:creationId xmlns:a16="http://schemas.microsoft.com/office/drawing/2014/main" id="{34CEFCD0-4101-EC48-598B-0DB667A09E53}"/>
              </a:ext>
            </a:extLst>
          </p:cNvPr>
          <p:cNvGrpSpPr/>
          <p:nvPr/>
        </p:nvGrpSpPr>
        <p:grpSpPr>
          <a:xfrm>
            <a:off x="9625339" y="4831803"/>
            <a:ext cx="724024" cy="846500"/>
            <a:chOff x="9625339" y="4831803"/>
            <a:chExt cx="724024" cy="846500"/>
          </a:xfrm>
        </p:grpSpPr>
        <p:pic>
          <p:nvPicPr>
            <p:cNvPr id="33" name="Picture 32">
              <a:extLst>
                <a:ext uri="{FF2B5EF4-FFF2-40B4-BE49-F238E27FC236}">
                  <a16:creationId xmlns:a16="http://schemas.microsoft.com/office/drawing/2014/main" id="{EC44A173-0DB0-4B67-2E9F-60C75A2690BA}"/>
                </a:ext>
              </a:extLst>
            </p:cNvPr>
            <p:cNvPicPr>
              <a:picLocks noChangeAspect="1"/>
            </p:cNvPicPr>
            <p:nvPr/>
          </p:nvPicPr>
          <p:blipFill>
            <a:blip r:embed="rId23"/>
            <a:stretch>
              <a:fillRect/>
            </a:stretch>
          </p:blipFill>
          <p:spPr>
            <a:xfrm>
              <a:off x="9625339" y="4831803"/>
              <a:ext cx="659034" cy="610216"/>
            </a:xfrm>
            <a:prstGeom prst="rect">
              <a:avLst/>
            </a:prstGeom>
          </p:spPr>
        </p:pic>
        <p:sp>
          <p:nvSpPr>
            <p:cNvPr id="48" name="TextBox 47">
              <a:extLst>
                <a:ext uri="{FF2B5EF4-FFF2-40B4-BE49-F238E27FC236}">
                  <a16:creationId xmlns:a16="http://schemas.microsoft.com/office/drawing/2014/main" id="{A7907DBA-B066-5C97-B31F-6097B569E61E}"/>
                </a:ext>
              </a:extLst>
            </p:cNvPr>
            <p:cNvSpPr txBox="1"/>
            <p:nvPr/>
          </p:nvSpPr>
          <p:spPr>
            <a:xfrm>
              <a:off x="9673375" y="5410271"/>
              <a:ext cx="675988" cy="268032"/>
            </a:xfrm>
            <a:prstGeom prst="rect">
              <a:avLst/>
            </a:prstGeom>
            <a:noFill/>
          </p:spPr>
          <p:txBody>
            <a:bodyPr wrap="square" lIns="18000" tIns="10800" rIns="18000" bIns="10800" rtlCol="0">
              <a:spAutoFit/>
            </a:bodyPr>
            <a:lstStyle/>
            <a:p>
              <a:r>
                <a:rPr lang="en-SE" sz="1600">
                  <a:solidFill>
                    <a:srgbClr val="1A1A1A"/>
                  </a:solidFill>
                  <a:effectLst/>
                </a:rPr>
                <a:t>Portal</a:t>
              </a:r>
              <a:endParaRPr lang="sv-SE" sz="1600"/>
            </a:p>
          </p:txBody>
        </p:sp>
      </p:grpSp>
    </p:spTree>
    <p:extLst>
      <p:ext uri="{BB962C8B-B14F-4D97-AF65-F5344CB8AC3E}">
        <p14:creationId xmlns:p14="http://schemas.microsoft.com/office/powerpoint/2010/main" val="76893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graphicEl>
                                              <a:dgm id="{6F4790D1-66FF-41AA-949D-D1F3CF17860C}"/>
                                            </p:graphicEl>
                                          </p:spTgt>
                                        </p:tgtEl>
                                        <p:attrNameLst>
                                          <p:attrName>style.visibility</p:attrName>
                                        </p:attrNameLst>
                                      </p:cBhvr>
                                      <p:to>
                                        <p:strVal val="visible"/>
                                      </p:to>
                                    </p:set>
                                    <p:animEffect transition="in" filter="wipe(left)">
                                      <p:cBhvr>
                                        <p:cTn id="7" dur="1000"/>
                                        <p:tgtEl>
                                          <p:spTgt spid="16">
                                            <p:graphicEl>
                                              <a:dgm id="{6F4790D1-66FF-41AA-949D-D1F3CF17860C}"/>
                                            </p:graphicEl>
                                          </p:spTgt>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up)">
                                      <p:cBhvr>
                                        <p:cTn id="11" dur="500"/>
                                        <p:tgtEl>
                                          <p:spTgt spid="53"/>
                                        </p:tgtEl>
                                      </p:cBhvr>
                                    </p:animEffect>
                                  </p:childTnLst>
                                </p:cTn>
                              </p:par>
                            </p:childTnLst>
                          </p:cTn>
                        </p:par>
                        <p:par>
                          <p:cTn id="12" fill="hold">
                            <p:stCondLst>
                              <p:cond delay="1500"/>
                            </p:stCondLst>
                            <p:childTnLst>
                              <p:par>
                                <p:cTn id="13" presetID="22" presetClass="entr" presetSubtype="1" fill="hold"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up)">
                                      <p:cBhvr>
                                        <p:cTn id="15" dur="500"/>
                                        <p:tgtEl>
                                          <p:spTgt spid="49"/>
                                        </p:tgtEl>
                                      </p:cBhvr>
                                    </p:animEffect>
                                  </p:childTnLst>
                                </p:cTn>
                              </p:par>
                            </p:childTnLst>
                          </p:cTn>
                        </p:par>
                        <p:par>
                          <p:cTn id="16" fill="hold">
                            <p:stCondLst>
                              <p:cond delay="2000"/>
                            </p:stCondLst>
                            <p:childTnLst>
                              <p:par>
                                <p:cTn id="17" presetID="22" presetClass="entr" presetSubtype="1" fill="hold" nodeType="after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wipe(up)">
                                      <p:cBhvr>
                                        <p:cTn id="19" dur="500"/>
                                        <p:tgtEl>
                                          <p:spTgt spid="55"/>
                                        </p:tgtEl>
                                      </p:cBhvr>
                                    </p:animEffect>
                                  </p:childTnLst>
                                </p:cTn>
                              </p:par>
                            </p:childTnLst>
                          </p:cTn>
                        </p:par>
                        <p:par>
                          <p:cTn id="20" fill="hold">
                            <p:stCondLst>
                              <p:cond delay="2500"/>
                            </p:stCondLst>
                            <p:childTnLst>
                              <p:par>
                                <p:cTn id="21" presetID="22" presetClass="entr" presetSubtype="1"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wipe(up)">
                                      <p:cBhvr>
                                        <p:cTn id="23" dur="500"/>
                                        <p:tgtEl>
                                          <p:spTgt spid="51"/>
                                        </p:tgtEl>
                                      </p:cBhvr>
                                    </p:animEffect>
                                  </p:childTnLst>
                                </p:cTn>
                              </p:par>
                            </p:childTnLst>
                          </p:cTn>
                        </p:par>
                        <p:par>
                          <p:cTn id="24" fill="hold">
                            <p:stCondLst>
                              <p:cond delay="3000"/>
                            </p:stCondLst>
                            <p:childTnLst>
                              <p:par>
                                <p:cTn id="25" presetID="22" presetClass="entr" presetSubtype="8" fill="hold" grpId="0" nodeType="afterEffect">
                                  <p:stCondLst>
                                    <p:cond delay="0"/>
                                  </p:stCondLst>
                                  <p:childTnLst>
                                    <p:set>
                                      <p:cBhvr>
                                        <p:cTn id="26" dur="1" fill="hold">
                                          <p:stCondLst>
                                            <p:cond delay="0"/>
                                          </p:stCondLst>
                                        </p:cTn>
                                        <p:tgtEl>
                                          <p:spTgt spid="16">
                                            <p:graphicEl>
                                              <a:dgm id="{DC9C314A-8EA6-42E6-9E17-9D0F68DF0E8D}"/>
                                            </p:graphicEl>
                                          </p:spTgt>
                                        </p:tgtEl>
                                        <p:attrNameLst>
                                          <p:attrName>style.visibility</p:attrName>
                                        </p:attrNameLst>
                                      </p:cBhvr>
                                      <p:to>
                                        <p:strVal val="visible"/>
                                      </p:to>
                                    </p:set>
                                    <p:animEffect transition="in" filter="wipe(left)">
                                      <p:cBhvr>
                                        <p:cTn id="27" dur="1000"/>
                                        <p:tgtEl>
                                          <p:spTgt spid="16">
                                            <p:graphicEl>
                                              <a:dgm id="{DC9C314A-8EA6-42E6-9E17-9D0F68DF0E8D}"/>
                                            </p:graphicEl>
                                          </p:spTgt>
                                        </p:tgtEl>
                                      </p:cBhvr>
                                    </p:animEffect>
                                  </p:childTnLst>
                                </p:cTn>
                              </p:par>
                            </p:childTnLst>
                          </p:cTn>
                        </p:par>
                        <p:par>
                          <p:cTn id="28" fill="hold">
                            <p:stCondLst>
                              <p:cond delay="4000"/>
                            </p:stCondLst>
                            <p:childTnLst>
                              <p:par>
                                <p:cTn id="29" presetID="22" presetClass="entr" presetSubtype="8" fill="hold" grpId="0" nodeType="afterEffect">
                                  <p:stCondLst>
                                    <p:cond delay="0"/>
                                  </p:stCondLst>
                                  <p:childTnLst>
                                    <p:set>
                                      <p:cBhvr>
                                        <p:cTn id="30" dur="1" fill="hold">
                                          <p:stCondLst>
                                            <p:cond delay="0"/>
                                          </p:stCondLst>
                                        </p:cTn>
                                        <p:tgtEl>
                                          <p:spTgt spid="16">
                                            <p:graphicEl>
                                              <a:dgm id="{562D2D5A-8BA7-4805-BCED-7AD62BD486A3}"/>
                                            </p:graphicEl>
                                          </p:spTgt>
                                        </p:tgtEl>
                                        <p:attrNameLst>
                                          <p:attrName>style.visibility</p:attrName>
                                        </p:attrNameLst>
                                      </p:cBhvr>
                                      <p:to>
                                        <p:strVal val="visible"/>
                                      </p:to>
                                    </p:set>
                                    <p:animEffect transition="in" filter="wipe(left)">
                                      <p:cBhvr>
                                        <p:cTn id="31" dur="1000"/>
                                        <p:tgtEl>
                                          <p:spTgt spid="16">
                                            <p:graphicEl>
                                              <a:dgm id="{562D2D5A-8BA7-4805-BCED-7AD62BD486A3}"/>
                                            </p:graphicEl>
                                          </p:spTgt>
                                        </p:tgtEl>
                                      </p:cBhvr>
                                    </p:animEffect>
                                  </p:childTnLst>
                                </p:cTn>
                              </p:par>
                            </p:childTnLst>
                          </p:cTn>
                        </p:par>
                        <p:par>
                          <p:cTn id="32" fill="hold">
                            <p:stCondLst>
                              <p:cond delay="5000"/>
                            </p:stCondLst>
                            <p:childTnLst>
                              <p:par>
                                <p:cTn id="33" presetID="22" presetClass="entr" presetSubtype="1" fill="hold" nodeType="after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wipe(up)">
                                      <p:cBhvr>
                                        <p:cTn id="35" dur="500"/>
                                        <p:tgtEl>
                                          <p:spTgt spid="56"/>
                                        </p:tgtEl>
                                      </p:cBhvr>
                                    </p:animEffect>
                                  </p:childTnLst>
                                </p:cTn>
                              </p:par>
                            </p:childTnLst>
                          </p:cTn>
                        </p:par>
                        <p:par>
                          <p:cTn id="36" fill="hold">
                            <p:stCondLst>
                              <p:cond delay="5500"/>
                            </p:stCondLst>
                            <p:childTnLst>
                              <p:par>
                                <p:cTn id="37" presetID="22" presetClass="entr" presetSubtype="1" fill="hold" nodeType="after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wipe(up)">
                                      <p:cBhvr>
                                        <p:cTn id="39" dur="500"/>
                                        <p:tgtEl>
                                          <p:spTgt spid="57"/>
                                        </p:tgtEl>
                                      </p:cBhvr>
                                    </p:animEffect>
                                  </p:childTnLst>
                                </p:cTn>
                              </p:par>
                            </p:childTnLst>
                          </p:cTn>
                        </p:par>
                        <p:par>
                          <p:cTn id="40" fill="hold">
                            <p:stCondLst>
                              <p:cond delay="6000"/>
                            </p:stCondLst>
                            <p:childTnLst>
                              <p:par>
                                <p:cTn id="41" presetID="22" presetClass="entr" presetSubtype="1" fill="hold" nodeType="afterEffect">
                                  <p:stCondLst>
                                    <p:cond delay="0"/>
                                  </p:stCondLst>
                                  <p:childTnLst>
                                    <p:set>
                                      <p:cBhvr>
                                        <p:cTn id="42" dur="1" fill="hold">
                                          <p:stCondLst>
                                            <p:cond delay="0"/>
                                          </p:stCondLst>
                                        </p:cTn>
                                        <p:tgtEl>
                                          <p:spTgt spid="58"/>
                                        </p:tgtEl>
                                        <p:attrNameLst>
                                          <p:attrName>style.visibility</p:attrName>
                                        </p:attrNameLst>
                                      </p:cBhvr>
                                      <p:to>
                                        <p:strVal val="visible"/>
                                      </p:to>
                                    </p:set>
                                    <p:animEffect transition="in" filter="wipe(up)">
                                      <p:cBhvr>
                                        <p:cTn id="43" dur="500"/>
                                        <p:tgtEl>
                                          <p:spTgt spid="58"/>
                                        </p:tgtEl>
                                      </p:cBhvr>
                                    </p:animEffect>
                                  </p:childTnLst>
                                </p:cTn>
                              </p:par>
                            </p:childTnLst>
                          </p:cTn>
                        </p:par>
                        <p:par>
                          <p:cTn id="44" fill="hold">
                            <p:stCondLst>
                              <p:cond delay="6500"/>
                            </p:stCondLst>
                            <p:childTnLst>
                              <p:par>
                                <p:cTn id="45" presetID="22" presetClass="entr" presetSubtype="1" fill="hold" nodeType="afterEffect">
                                  <p:stCondLst>
                                    <p:cond delay="0"/>
                                  </p:stCondLst>
                                  <p:childTnLst>
                                    <p:set>
                                      <p:cBhvr>
                                        <p:cTn id="46" dur="1" fill="hold">
                                          <p:stCondLst>
                                            <p:cond delay="0"/>
                                          </p:stCondLst>
                                        </p:cTn>
                                        <p:tgtEl>
                                          <p:spTgt spid="59"/>
                                        </p:tgtEl>
                                        <p:attrNameLst>
                                          <p:attrName>style.visibility</p:attrName>
                                        </p:attrNameLst>
                                      </p:cBhvr>
                                      <p:to>
                                        <p:strVal val="visible"/>
                                      </p:to>
                                    </p:set>
                                    <p:animEffect transition="in" filter="wipe(up)">
                                      <p:cBhvr>
                                        <p:cTn id="47" dur="500"/>
                                        <p:tgtEl>
                                          <p:spTgt spid="59"/>
                                        </p:tgtEl>
                                      </p:cBhvr>
                                    </p:animEffect>
                                  </p:childTnLst>
                                </p:cTn>
                              </p:par>
                            </p:childTnLst>
                          </p:cTn>
                        </p:par>
                        <p:par>
                          <p:cTn id="48" fill="hold">
                            <p:stCondLst>
                              <p:cond delay="7000"/>
                            </p:stCondLst>
                            <p:childTnLst>
                              <p:par>
                                <p:cTn id="49" presetID="22" presetClass="entr" presetSubtype="8" fill="hold" grpId="0" nodeType="afterEffect">
                                  <p:stCondLst>
                                    <p:cond delay="0"/>
                                  </p:stCondLst>
                                  <p:childTnLst>
                                    <p:set>
                                      <p:cBhvr>
                                        <p:cTn id="50" dur="1" fill="hold">
                                          <p:stCondLst>
                                            <p:cond delay="0"/>
                                          </p:stCondLst>
                                        </p:cTn>
                                        <p:tgtEl>
                                          <p:spTgt spid="16">
                                            <p:graphicEl>
                                              <a:dgm id="{D0BC95D8-A6CB-4834-9862-A68E12659164}"/>
                                            </p:graphicEl>
                                          </p:spTgt>
                                        </p:tgtEl>
                                        <p:attrNameLst>
                                          <p:attrName>style.visibility</p:attrName>
                                        </p:attrNameLst>
                                      </p:cBhvr>
                                      <p:to>
                                        <p:strVal val="visible"/>
                                      </p:to>
                                    </p:set>
                                    <p:animEffect transition="in" filter="wipe(left)">
                                      <p:cBhvr>
                                        <p:cTn id="51" dur="1000"/>
                                        <p:tgtEl>
                                          <p:spTgt spid="16">
                                            <p:graphicEl>
                                              <a:dgm id="{D0BC95D8-A6CB-4834-9862-A68E12659164}"/>
                                            </p:graphicEl>
                                          </p:spTgt>
                                        </p:tgtEl>
                                      </p:cBhvr>
                                    </p:animEffect>
                                  </p:childTnLst>
                                </p:cTn>
                              </p:par>
                              <p:par>
                                <p:cTn id="52" presetID="22" presetClass="entr" presetSubtype="8" fill="hold" grpId="0" nodeType="withEffect">
                                  <p:stCondLst>
                                    <p:cond delay="1000"/>
                                  </p:stCondLst>
                                  <p:childTnLst>
                                    <p:set>
                                      <p:cBhvr>
                                        <p:cTn id="53" dur="1" fill="hold">
                                          <p:stCondLst>
                                            <p:cond delay="0"/>
                                          </p:stCondLst>
                                        </p:cTn>
                                        <p:tgtEl>
                                          <p:spTgt spid="16">
                                            <p:graphicEl>
                                              <a:dgm id="{8D18F8C0-381C-4317-A2AC-826BDC9DD6C0}"/>
                                            </p:graphicEl>
                                          </p:spTgt>
                                        </p:tgtEl>
                                        <p:attrNameLst>
                                          <p:attrName>style.visibility</p:attrName>
                                        </p:attrNameLst>
                                      </p:cBhvr>
                                      <p:to>
                                        <p:strVal val="visible"/>
                                      </p:to>
                                    </p:set>
                                    <p:animEffect transition="in" filter="wipe(left)">
                                      <p:cBhvr>
                                        <p:cTn id="54" dur="1000"/>
                                        <p:tgtEl>
                                          <p:spTgt spid="16">
                                            <p:graphicEl>
                                              <a:dgm id="{8D18F8C0-381C-4317-A2AC-826BDC9DD6C0}"/>
                                            </p:graphicEl>
                                          </p:spTgt>
                                        </p:tgtEl>
                                      </p:cBhvr>
                                    </p:animEffect>
                                  </p:childTnLst>
                                </p:cTn>
                              </p:par>
                            </p:childTnLst>
                          </p:cTn>
                        </p:par>
                        <p:par>
                          <p:cTn id="55" fill="hold">
                            <p:stCondLst>
                              <p:cond delay="9000"/>
                            </p:stCondLst>
                            <p:childTnLst>
                              <p:par>
                                <p:cTn id="56" presetID="22" presetClass="entr" presetSubtype="1" fill="hold" nodeType="after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wipe(up)">
                                      <p:cBhvr>
                                        <p:cTn id="58" dur="500"/>
                                        <p:tgtEl>
                                          <p:spTgt spid="44"/>
                                        </p:tgtEl>
                                      </p:cBhvr>
                                    </p:animEffect>
                                  </p:childTnLst>
                                </p:cTn>
                              </p:par>
                            </p:childTnLst>
                          </p:cTn>
                        </p:par>
                        <p:par>
                          <p:cTn id="59" fill="hold">
                            <p:stCondLst>
                              <p:cond delay="9500"/>
                            </p:stCondLst>
                            <p:childTnLst>
                              <p:par>
                                <p:cTn id="60" presetID="22" presetClass="entr" presetSubtype="1" fill="hold" nodeType="after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wipe(up)">
                                      <p:cBhvr>
                                        <p:cTn id="62" dur="500"/>
                                        <p:tgtEl>
                                          <p:spTgt spid="43"/>
                                        </p:tgtEl>
                                      </p:cBhvr>
                                    </p:animEffect>
                                  </p:childTnLst>
                                </p:cTn>
                              </p:par>
                            </p:childTnLst>
                          </p:cTn>
                        </p:par>
                        <p:par>
                          <p:cTn id="63" fill="hold">
                            <p:stCondLst>
                              <p:cond delay="10000"/>
                            </p:stCondLst>
                            <p:childTnLst>
                              <p:par>
                                <p:cTn id="64" presetID="22" presetClass="entr" presetSubtype="1" fill="hold" nodeType="afterEffect">
                                  <p:stCondLst>
                                    <p:cond delay="0"/>
                                  </p:stCondLst>
                                  <p:childTnLst>
                                    <p:set>
                                      <p:cBhvr>
                                        <p:cTn id="65" dur="1" fill="hold">
                                          <p:stCondLst>
                                            <p:cond delay="0"/>
                                          </p:stCondLst>
                                        </p:cTn>
                                        <p:tgtEl>
                                          <p:spTgt spid="42"/>
                                        </p:tgtEl>
                                        <p:attrNameLst>
                                          <p:attrName>style.visibility</p:attrName>
                                        </p:attrNameLst>
                                      </p:cBhvr>
                                      <p:to>
                                        <p:strVal val="visible"/>
                                      </p:to>
                                    </p:set>
                                    <p:animEffect transition="in" filter="wipe(up)">
                                      <p:cBhvr>
                                        <p:cTn id="66" dur="500"/>
                                        <p:tgtEl>
                                          <p:spTgt spid="42"/>
                                        </p:tgtEl>
                                      </p:cBhvr>
                                    </p:animEffect>
                                  </p:childTnLst>
                                </p:cTn>
                              </p:par>
                            </p:childTnLst>
                          </p:cTn>
                        </p:par>
                        <p:par>
                          <p:cTn id="67" fill="hold">
                            <p:stCondLst>
                              <p:cond delay="10500"/>
                            </p:stCondLst>
                            <p:childTnLst>
                              <p:par>
                                <p:cTn id="68" presetID="22" presetClass="entr" presetSubtype="8" fill="hold" grpId="0" nodeType="afterEffect">
                                  <p:stCondLst>
                                    <p:cond delay="0"/>
                                  </p:stCondLst>
                                  <p:childTnLst>
                                    <p:set>
                                      <p:cBhvr>
                                        <p:cTn id="69" dur="1" fill="hold">
                                          <p:stCondLst>
                                            <p:cond delay="0"/>
                                          </p:stCondLst>
                                        </p:cTn>
                                        <p:tgtEl>
                                          <p:spTgt spid="16">
                                            <p:graphicEl>
                                              <a:dgm id="{F8C10622-A7D0-43E4-A0D0-62F7DBDB0F18}"/>
                                            </p:graphicEl>
                                          </p:spTgt>
                                        </p:tgtEl>
                                        <p:attrNameLst>
                                          <p:attrName>style.visibility</p:attrName>
                                        </p:attrNameLst>
                                      </p:cBhvr>
                                      <p:to>
                                        <p:strVal val="visible"/>
                                      </p:to>
                                    </p:set>
                                    <p:animEffect transition="in" filter="wipe(left)">
                                      <p:cBhvr>
                                        <p:cTn id="70" dur="1000"/>
                                        <p:tgtEl>
                                          <p:spTgt spid="16">
                                            <p:graphicEl>
                                              <a:dgm id="{F8C10622-A7D0-43E4-A0D0-62F7DBDB0F18}"/>
                                            </p:graphicEl>
                                          </p:spTgt>
                                        </p:tgtEl>
                                      </p:cBhvr>
                                    </p:animEffect>
                                  </p:childTnLst>
                                </p:cTn>
                              </p:par>
                              <p:par>
                                <p:cTn id="71" presetID="22" presetClass="entr" presetSubtype="8" fill="hold" grpId="0" nodeType="withEffect">
                                  <p:stCondLst>
                                    <p:cond delay="1000"/>
                                  </p:stCondLst>
                                  <p:childTnLst>
                                    <p:set>
                                      <p:cBhvr>
                                        <p:cTn id="72" dur="1" fill="hold">
                                          <p:stCondLst>
                                            <p:cond delay="0"/>
                                          </p:stCondLst>
                                        </p:cTn>
                                        <p:tgtEl>
                                          <p:spTgt spid="16">
                                            <p:graphicEl>
                                              <a:dgm id="{5F3A37BA-9E34-4434-8AE9-C4F11DD423C0}"/>
                                            </p:graphicEl>
                                          </p:spTgt>
                                        </p:tgtEl>
                                        <p:attrNameLst>
                                          <p:attrName>style.visibility</p:attrName>
                                        </p:attrNameLst>
                                      </p:cBhvr>
                                      <p:to>
                                        <p:strVal val="visible"/>
                                      </p:to>
                                    </p:set>
                                    <p:animEffect transition="in" filter="wipe(left)">
                                      <p:cBhvr>
                                        <p:cTn id="73" dur="1000"/>
                                        <p:tgtEl>
                                          <p:spTgt spid="16">
                                            <p:graphicEl>
                                              <a:dgm id="{5F3A37BA-9E34-4434-8AE9-C4F11DD423C0}"/>
                                            </p:graphicEl>
                                          </p:spTgt>
                                        </p:tgtEl>
                                      </p:cBhvr>
                                    </p:animEffect>
                                  </p:childTnLst>
                                </p:cTn>
                              </p:par>
                            </p:childTnLst>
                          </p:cTn>
                        </p:par>
                        <p:par>
                          <p:cTn id="74" fill="hold">
                            <p:stCondLst>
                              <p:cond delay="12500"/>
                            </p:stCondLst>
                            <p:childTnLst>
                              <p:par>
                                <p:cTn id="75" presetID="22" presetClass="entr" presetSubtype="1" fill="hold" nodeType="afterEffect">
                                  <p:stCondLst>
                                    <p:cond delay="0"/>
                                  </p:stCondLst>
                                  <p:childTnLst>
                                    <p:set>
                                      <p:cBhvr>
                                        <p:cTn id="76" dur="1" fill="hold">
                                          <p:stCondLst>
                                            <p:cond delay="0"/>
                                          </p:stCondLst>
                                        </p:cTn>
                                        <p:tgtEl>
                                          <p:spTgt spid="60"/>
                                        </p:tgtEl>
                                        <p:attrNameLst>
                                          <p:attrName>style.visibility</p:attrName>
                                        </p:attrNameLst>
                                      </p:cBhvr>
                                      <p:to>
                                        <p:strVal val="visible"/>
                                      </p:to>
                                    </p:set>
                                    <p:animEffect transition="in" filter="wipe(up)">
                                      <p:cBhvr>
                                        <p:cTn id="77" dur="500"/>
                                        <p:tgtEl>
                                          <p:spTgt spid="60"/>
                                        </p:tgtEl>
                                      </p:cBhvr>
                                    </p:animEffect>
                                  </p:childTnLst>
                                </p:cTn>
                              </p:par>
                            </p:childTnLst>
                          </p:cTn>
                        </p:par>
                        <p:par>
                          <p:cTn id="78" fill="hold">
                            <p:stCondLst>
                              <p:cond delay="13000"/>
                            </p:stCondLst>
                            <p:childTnLst>
                              <p:par>
                                <p:cTn id="79" presetID="22" presetClass="entr" presetSubtype="8" fill="hold" grpId="0" nodeType="afterEffect">
                                  <p:stCondLst>
                                    <p:cond delay="0"/>
                                  </p:stCondLst>
                                  <p:childTnLst>
                                    <p:set>
                                      <p:cBhvr>
                                        <p:cTn id="80" dur="1" fill="hold">
                                          <p:stCondLst>
                                            <p:cond delay="0"/>
                                          </p:stCondLst>
                                        </p:cTn>
                                        <p:tgtEl>
                                          <p:spTgt spid="16">
                                            <p:graphicEl>
                                              <a:dgm id="{FE2DBE67-A268-4D06-BE5B-F56D3A9C3507}"/>
                                            </p:graphicEl>
                                          </p:spTgt>
                                        </p:tgtEl>
                                        <p:attrNameLst>
                                          <p:attrName>style.visibility</p:attrName>
                                        </p:attrNameLst>
                                      </p:cBhvr>
                                      <p:to>
                                        <p:strVal val="visible"/>
                                      </p:to>
                                    </p:set>
                                    <p:animEffect transition="in" filter="wipe(left)">
                                      <p:cBhvr>
                                        <p:cTn id="81" dur="1000"/>
                                        <p:tgtEl>
                                          <p:spTgt spid="16">
                                            <p:graphicEl>
                                              <a:dgm id="{FE2DBE67-A268-4D06-BE5B-F56D3A9C3507}"/>
                                            </p:graphicEl>
                                          </p:spTgt>
                                        </p:tgtEl>
                                      </p:cBhvr>
                                    </p:animEffect>
                                  </p:childTnLst>
                                </p:cTn>
                              </p:par>
                              <p:par>
                                <p:cTn id="82" presetID="22" presetClass="entr" presetSubtype="8" fill="hold" grpId="0" nodeType="withEffect">
                                  <p:stCondLst>
                                    <p:cond delay="1000"/>
                                  </p:stCondLst>
                                  <p:childTnLst>
                                    <p:set>
                                      <p:cBhvr>
                                        <p:cTn id="83" dur="1" fill="hold">
                                          <p:stCondLst>
                                            <p:cond delay="0"/>
                                          </p:stCondLst>
                                        </p:cTn>
                                        <p:tgtEl>
                                          <p:spTgt spid="16">
                                            <p:graphicEl>
                                              <a:dgm id="{679D6985-C2EF-4326-8BA8-CB6E280398F8}"/>
                                            </p:graphicEl>
                                          </p:spTgt>
                                        </p:tgtEl>
                                        <p:attrNameLst>
                                          <p:attrName>style.visibility</p:attrName>
                                        </p:attrNameLst>
                                      </p:cBhvr>
                                      <p:to>
                                        <p:strVal val="visible"/>
                                      </p:to>
                                    </p:set>
                                    <p:animEffect transition="in" filter="wipe(left)">
                                      <p:cBhvr>
                                        <p:cTn id="84" dur="1000"/>
                                        <p:tgtEl>
                                          <p:spTgt spid="16">
                                            <p:graphicEl>
                                              <a:dgm id="{679D6985-C2EF-4326-8BA8-CB6E280398F8}"/>
                                            </p:graphicEl>
                                          </p:spTgt>
                                        </p:tgtEl>
                                      </p:cBhvr>
                                    </p:animEffect>
                                  </p:childTnLst>
                                </p:cTn>
                              </p:par>
                            </p:childTnLst>
                          </p:cTn>
                        </p:par>
                        <p:par>
                          <p:cTn id="85" fill="hold">
                            <p:stCondLst>
                              <p:cond delay="15000"/>
                            </p:stCondLst>
                            <p:childTnLst>
                              <p:par>
                                <p:cTn id="86" presetID="22" presetClass="entr" presetSubtype="1" fill="hold" nodeType="afterEffect">
                                  <p:stCondLst>
                                    <p:cond delay="0"/>
                                  </p:stCondLst>
                                  <p:childTnLst>
                                    <p:set>
                                      <p:cBhvr>
                                        <p:cTn id="87" dur="1" fill="hold">
                                          <p:stCondLst>
                                            <p:cond delay="0"/>
                                          </p:stCondLst>
                                        </p:cTn>
                                        <p:tgtEl>
                                          <p:spTgt spid="54"/>
                                        </p:tgtEl>
                                        <p:attrNameLst>
                                          <p:attrName>style.visibility</p:attrName>
                                        </p:attrNameLst>
                                      </p:cBhvr>
                                      <p:to>
                                        <p:strVal val="visible"/>
                                      </p:to>
                                    </p:set>
                                    <p:animEffect transition="in" filter="wipe(up)">
                                      <p:cBhvr>
                                        <p:cTn id="88" dur="500"/>
                                        <p:tgtEl>
                                          <p:spTgt spid="54"/>
                                        </p:tgtEl>
                                      </p:cBhvr>
                                    </p:animEffect>
                                  </p:childTnLst>
                                </p:cTn>
                              </p:par>
                            </p:childTnLst>
                          </p:cTn>
                        </p:par>
                        <p:par>
                          <p:cTn id="89" fill="hold">
                            <p:stCondLst>
                              <p:cond delay="15500"/>
                            </p:stCondLst>
                            <p:childTnLst>
                              <p:par>
                                <p:cTn id="90" presetID="22" presetClass="entr" presetSubtype="1" fill="hold" nodeType="after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wipe(up)">
                                      <p:cBhvr>
                                        <p:cTn id="92" dur="500"/>
                                        <p:tgtEl>
                                          <p:spTgt spid="52"/>
                                        </p:tgtEl>
                                      </p:cBhvr>
                                    </p:animEffect>
                                  </p:childTnLst>
                                </p:cTn>
                              </p:par>
                            </p:childTnLst>
                          </p:cTn>
                        </p:par>
                        <p:par>
                          <p:cTn id="93" fill="hold">
                            <p:stCondLst>
                              <p:cond delay="16000"/>
                            </p:stCondLst>
                            <p:childTnLst>
                              <p:par>
                                <p:cTn id="94" presetID="22" presetClass="entr" presetSubtype="1" fill="hold" nodeType="afterEffect">
                                  <p:stCondLst>
                                    <p:cond delay="0"/>
                                  </p:stCondLst>
                                  <p:childTnLst>
                                    <p:set>
                                      <p:cBhvr>
                                        <p:cTn id="95" dur="1" fill="hold">
                                          <p:stCondLst>
                                            <p:cond delay="0"/>
                                          </p:stCondLst>
                                        </p:cTn>
                                        <p:tgtEl>
                                          <p:spTgt spid="50"/>
                                        </p:tgtEl>
                                        <p:attrNameLst>
                                          <p:attrName>style.visibility</p:attrName>
                                        </p:attrNameLst>
                                      </p:cBhvr>
                                      <p:to>
                                        <p:strVal val="visible"/>
                                      </p:to>
                                    </p:set>
                                    <p:animEffect transition="in" filter="wipe(up)">
                                      <p:cBhvr>
                                        <p:cTn id="9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uiExpand="1">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6AE6C-F728-805F-0CFA-ED3826EE1A7A}"/>
            </a:ext>
          </a:extLst>
        </p:cNvPr>
        <p:cNvGrpSpPr/>
        <p:nvPr/>
      </p:nvGrpSpPr>
      <p:grpSpPr>
        <a:xfrm>
          <a:off x="0" y="0"/>
          <a:ext cx="0" cy="0"/>
          <a:chOff x="0" y="0"/>
          <a:chExt cx="0" cy="0"/>
        </a:xfrm>
      </p:grpSpPr>
      <p:pic>
        <p:nvPicPr>
          <p:cNvPr id="6" name="Bildobjekt 5" descr="En bild som visar text, vit, dimma&#10;&#10;Automatiskt genererad beskrivning">
            <a:extLst>
              <a:ext uri="{FF2B5EF4-FFF2-40B4-BE49-F238E27FC236}">
                <a16:creationId xmlns:a16="http://schemas.microsoft.com/office/drawing/2014/main" id="{481E5ACF-AA5C-6649-E37D-6646E9D741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ktangel: rundade hörn 6">
            <a:extLst>
              <a:ext uri="{FF2B5EF4-FFF2-40B4-BE49-F238E27FC236}">
                <a16:creationId xmlns:a16="http://schemas.microsoft.com/office/drawing/2014/main" id="{A4438FC5-27D4-F10D-4887-6E207B6D1394}"/>
              </a:ext>
            </a:extLst>
          </p:cNvPr>
          <p:cNvSpPr/>
          <p:nvPr/>
        </p:nvSpPr>
        <p:spPr>
          <a:xfrm>
            <a:off x="1304144" y="1948721"/>
            <a:ext cx="9638676" cy="3867463"/>
          </a:xfrm>
          <a:prstGeom prst="roundRect">
            <a:avLst/>
          </a:prstGeom>
          <a:solidFill>
            <a:srgbClr val="E1E1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textruta 1">
            <a:extLst>
              <a:ext uri="{FF2B5EF4-FFF2-40B4-BE49-F238E27FC236}">
                <a16:creationId xmlns:a16="http://schemas.microsoft.com/office/drawing/2014/main" id="{1564E638-718F-7D34-C7D8-DC48EEF47EED}"/>
              </a:ext>
            </a:extLst>
          </p:cNvPr>
          <p:cNvSpPr txBox="1"/>
          <p:nvPr/>
        </p:nvSpPr>
        <p:spPr>
          <a:xfrm>
            <a:off x="3934159" y="629906"/>
            <a:ext cx="4376597" cy="1046440"/>
          </a:xfrm>
          <a:prstGeom prst="rect">
            <a:avLst/>
          </a:prstGeom>
          <a:noFill/>
        </p:spPr>
        <p:txBody>
          <a:bodyPr wrap="square" lIns="91440" tIns="45720" rIns="91440" bIns="45720" rtlCol="0" anchor="t">
            <a:spAutoFit/>
          </a:bodyPr>
          <a:lstStyle/>
          <a:p>
            <a:pPr algn="ctr"/>
            <a:r>
              <a:rPr lang="sv-SE" sz="3200">
                <a:ea typeface="+mn-lt"/>
                <a:cs typeface="+mn-lt"/>
              </a:rPr>
              <a:t>Dataflödet </a:t>
            </a:r>
            <a:endParaRPr lang="en-SE" sz="3200">
              <a:ea typeface="+mn-lt"/>
              <a:cs typeface="+mn-lt"/>
            </a:endParaRPr>
          </a:p>
          <a:p>
            <a:pPr algn="ctr"/>
            <a:r>
              <a:rPr lang="sv-SE" sz="3000">
                <a:latin typeface="+mj-lt"/>
              </a:rPr>
              <a:t>Funktioner &amp; Verktyg</a:t>
            </a:r>
          </a:p>
        </p:txBody>
      </p:sp>
      <p:pic>
        <p:nvPicPr>
          <p:cNvPr id="16" name="Picture 15">
            <a:extLst>
              <a:ext uri="{FF2B5EF4-FFF2-40B4-BE49-F238E27FC236}">
                <a16:creationId xmlns:a16="http://schemas.microsoft.com/office/drawing/2014/main" id="{A519E29C-B48F-C572-BB34-CBF9D2623A68}"/>
              </a:ext>
            </a:extLst>
          </p:cNvPr>
          <p:cNvPicPr>
            <a:picLocks noChangeAspect="1"/>
          </p:cNvPicPr>
          <p:nvPr/>
        </p:nvPicPr>
        <p:blipFill>
          <a:blip r:embed="rId4"/>
          <a:stretch>
            <a:fillRect/>
          </a:stretch>
        </p:blipFill>
        <p:spPr>
          <a:xfrm>
            <a:off x="148675" y="2510852"/>
            <a:ext cx="11947564" cy="2743200"/>
          </a:xfrm>
          <a:prstGeom prst="rect">
            <a:avLst/>
          </a:prstGeom>
        </p:spPr>
      </p:pic>
    </p:spTree>
    <p:extLst>
      <p:ext uri="{BB962C8B-B14F-4D97-AF65-F5344CB8AC3E}">
        <p14:creationId xmlns:p14="http://schemas.microsoft.com/office/powerpoint/2010/main" val="3734327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04A03-8F30-A58A-133A-1B7A5F2C34CE}"/>
            </a:ext>
          </a:extLst>
        </p:cNvPr>
        <p:cNvGrpSpPr/>
        <p:nvPr/>
      </p:nvGrpSpPr>
      <p:grpSpPr>
        <a:xfrm>
          <a:off x="0" y="0"/>
          <a:ext cx="0" cy="0"/>
          <a:chOff x="0" y="0"/>
          <a:chExt cx="0" cy="0"/>
        </a:xfrm>
      </p:grpSpPr>
      <p:pic>
        <p:nvPicPr>
          <p:cNvPr id="6" name="Bildobjekt 5" descr="En bild som visar text, vit, dimma&#10;&#10;Automatiskt genererad beskrivning">
            <a:extLst>
              <a:ext uri="{FF2B5EF4-FFF2-40B4-BE49-F238E27FC236}">
                <a16:creationId xmlns:a16="http://schemas.microsoft.com/office/drawing/2014/main" id="{F9C4CD06-F382-D8E3-5832-28D7BA3F8B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377"/>
            <a:ext cx="12192000" cy="6858000"/>
          </a:xfrm>
          <a:prstGeom prst="rect">
            <a:avLst/>
          </a:prstGeom>
        </p:spPr>
      </p:pic>
      <p:sp>
        <p:nvSpPr>
          <p:cNvPr id="2" name="textruta 1">
            <a:extLst>
              <a:ext uri="{FF2B5EF4-FFF2-40B4-BE49-F238E27FC236}">
                <a16:creationId xmlns:a16="http://schemas.microsoft.com/office/drawing/2014/main" id="{891033DD-E68D-E888-E97B-0A8F4B14425D}"/>
              </a:ext>
            </a:extLst>
          </p:cNvPr>
          <p:cNvSpPr txBox="1"/>
          <p:nvPr/>
        </p:nvSpPr>
        <p:spPr>
          <a:xfrm>
            <a:off x="3182388" y="487681"/>
            <a:ext cx="5976895" cy="553998"/>
          </a:xfrm>
          <a:prstGeom prst="rect">
            <a:avLst/>
          </a:prstGeom>
          <a:noFill/>
        </p:spPr>
        <p:txBody>
          <a:bodyPr wrap="square" lIns="91440" tIns="45720" rIns="91440" bIns="45720" rtlCol="0" anchor="t">
            <a:spAutoFit/>
          </a:bodyPr>
          <a:lstStyle/>
          <a:p>
            <a:pPr algn="ctr"/>
            <a:r>
              <a:rPr lang="en-SE" sz="3000">
                <a:latin typeface="+mj-lt"/>
              </a:rPr>
              <a:t>BI </a:t>
            </a:r>
            <a:r>
              <a:rPr lang="en-SE" sz="3000" err="1">
                <a:latin typeface="+mj-lt"/>
              </a:rPr>
              <a:t>Verktyg</a:t>
            </a:r>
            <a:r>
              <a:rPr lang="en-SE" sz="3000">
                <a:latin typeface="+mj-lt"/>
              </a:rPr>
              <a:t>: </a:t>
            </a:r>
            <a:r>
              <a:rPr lang="en-SE" sz="3000" err="1">
                <a:latin typeface="+mj-lt"/>
              </a:rPr>
              <a:t>Varför</a:t>
            </a:r>
            <a:r>
              <a:rPr lang="en-SE" sz="3000">
                <a:latin typeface="+mj-lt"/>
              </a:rPr>
              <a:t> Tableau?</a:t>
            </a:r>
            <a:endParaRPr lang="sv-SE" sz="3000">
              <a:latin typeface="+mj-lt"/>
            </a:endParaRPr>
          </a:p>
        </p:txBody>
      </p:sp>
      <p:sp>
        <p:nvSpPr>
          <p:cNvPr id="9" name="Rektangel: rundade hörn 6">
            <a:extLst>
              <a:ext uri="{FF2B5EF4-FFF2-40B4-BE49-F238E27FC236}">
                <a16:creationId xmlns:a16="http://schemas.microsoft.com/office/drawing/2014/main" id="{4064E80A-05A7-9D5D-E48C-87A88BB31AFC}"/>
              </a:ext>
            </a:extLst>
          </p:cNvPr>
          <p:cNvSpPr/>
          <p:nvPr/>
        </p:nvSpPr>
        <p:spPr>
          <a:xfrm>
            <a:off x="1304144" y="1948721"/>
            <a:ext cx="9638676" cy="3867463"/>
          </a:xfrm>
          <a:prstGeom prst="roundRect">
            <a:avLst/>
          </a:prstGeom>
          <a:solidFill>
            <a:srgbClr val="E1E1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Underrubrik 2">
            <a:extLst>
              <a:ext uri="{FF2B5EF4-FFF2-40B4-BE49-F238E27FC236}">
                <a16:creationId xmlns:a16="http://schemas.microsoft.com/office/drawing/2014/main" id="{EAB09138-94E0-C00D-2AAD-A79A327A1955}"/>
              </a:ext>
            </a:extLst>
          </p:cNvPr>
          <p:cNvSpPr>
            <a:spLocks noGrp="1"/>
          </p:cNvSpPr>
          <p:nvPr>
            <p:ph type="subTitle" idx="1"/>
          </p:nvPr>
        </p:nvSpPr>
        <p:spPr>
          <a:xfrm>
            <a:off x="1632857" y="2530021"/>
            <a:ext cx="9144000" cy="2806700"/>
          </a:xfrm>
        </p:spPr>
        <p:txBody>
          <a:bodyPr vert="horz" lIns="91440" tIns="45720" rIns="91440" bIns="45720" rtlCol="0" anchor="t">
            <a:normAutofit/>
          </a:bodyPr>
          <a:lstStyle/>
          <a:p>
            <a:pPr marL="342900" indent="-342900" algn="l">
              <a:buChar char="•"/>
            </a:pPr>
            <a:r>
              <a:rPr lang="en-SE" sz="2000"/>
              <a:t>A</a:t>
            </a:r>
            <a:r>
              <a:rPr lang="sv-SE" sz="2000" err="1"/>
              <a:t>nvändarvänligt</a:t>
            </a:r>
            <a:endParaRPr lang="en-SE" sz="2000"/>
          </a:p>
          <a:p>
            <a:pPr marL="342900" indent="-342900" algn="l">
              <a:buChar char="•"/>
            </a:pPr>
            <a:r>
              <a:rPr lang="en-SE" sz="2000"/>
              <a:t>C</a:t>
            </a:r>
            <a:r>
              <a:rPr lang="sv-SE" sz="2000" err="1"/>
              <a:t>loud</a:t>
            </a:r>
            <a:r>
              <a:rPr lang="sv-SE" sz="2000"/>
              <a:t>-agnostiskt</a:t>
            </a:r>
            <a:endParaRPr lang="en-SE" sz="2000"/>
          </a:p>
          <a:p>
            <a:pPr marL="342900" indent="-342900" algn="l">
              <a:buChar char="•"/>
            </a:pPr>
            <a:r>
              <a:rPr lang="sv-SE" sz="2000" err="1"/>
              <a:t>Salesforce</a:t>
            </a:r>
            <a:r>
              <a:rPr lang="en-SE" sz="2000"/>
              <a:t> </a:t>
            </a:r>
            <a:r>
              <a:rPr lang="en-SE" sz="2000" err="1"/>
              <a:t>är</a:t>
            </a:r>
            <a:r>
              <a:rPr lang="en-SE" sz="2000"/>
              <a:t> redan </a:t>
            </a:r>
            <a:r>
              <a:rPr lang="en-SE" sz="2000" err="1"/>
              <a:t>en</a:t>
            </a:r>
            <a:r>
              <a:rPr lang="en-SE" sz="2000"/>
              <a:t> central del </a:t>
            </a:r>
            <a:r>
              <a:rPr lang="en-SE" sz="2000" err="1"/>
              <a:t>i</a:t>
            </a:r>
            <a:r>
              <a:rPr lang="en-SE" sz="2000"/>
              <a:t> </a:t>
            </a:r>
            <a:r>
              <a:rPr lang="en-SE" sz="2000" err="1"/>
              <a:t>H&amp;Ms</a:t>
            </a:r>
            <a:r>
              <a:rPr lang="en-SE" sz="2000"/>
              <a:t> CRM- </a:t>
            </a:r>
            <a:r>
              <a:rPr lang="en-SE" sz="2000" err="1"/>
              <a:t>och</a:t>
            </a:r>
            <a:r>
              <a:rPr lang="en-SE" sz="2000"/>
              <a:t> ERP-system</a:t>
            </a:r>
          </a:p>
          <a:p>
            <a:pPr marL="342900" indent="-342900" algn="l">
              <a:buChar char="•"/>
            </a:pPr>
            <a:r>
              <a:rPr lang="en-US" sz="2000" err="1"/>
              <a:t>Stilrena</a:t>
            </a:r>
            <a:r>
              <a:rPr lang="en-US" sz="2000"/>
              <a:t> </a:t>
            </a:r>
            <a:r>
              <a:rPr lang="en-US" sz="2000" err="1"/>
              <a:t>visualiseringar</a:t>
            </a:r>
            <a:r>
              <a:rPr lang="en-US" sz="2000"/>
              <a:t> för </a:t>
            </a:r>
            <a:r>
              <a:rPr lang="en-US" sz="2000" err="1"/>
              <a:t>en</a:t>
            </a:r>
            <a:r>
              <a:rPr lang="en-US" sz="2000"/>
              <a:t> </a:t>
            </a:r>
            <a:r>
              <a:rPr lang="en-US" sz="2000" err="1"/>
              <a:t>modemedveten</a:t>
            </a:r>
            <a:r>
              <a:rPr lang="en-US" sz="2000"/>
              <a:t> </a:t>
            </a:r>
            <a:r>
              <a:rPr lang="en-US" sz="2000" err="1"/>
              <a:t>organisation</a:t>
            </a:r>
            <a:endParaRPr lang="sv-SE" sz="2000"/>
          </a:p>
          <a:p>
            <a:pPr algn="l"/>
            <a:endParaRPr lang="sv-SE" sz="2000"/>
          </a:p>
        </p:txBody>
      </p:sp>
    </p:spTree>
    <p:extLst>
      <p:ext uri="{BB962C8B-B14F-4D97-AF65-F5344CB8AC3E}">
        <p14:creationId xmlns:p14="http://schemas.microsoft.com/office/powerpoint/2010/main" val="1302407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E5AF0-971B-E48D-D60F-9CB737864265}"/>
            </a:ext>
          </a:extLst>
        </p:cNvPr>
        <p:cNvGrpSpPr/>
        <p:nvPr/>
      </p:nvGrpSpPr>
      <p:grpSpPr>
        <a:xfrm>
          <a:off x="0" y="0"/>
          <a:ext cx="0" cy="0"/>
          <a:chOff x="0" y="0"/>
          <a:chExt cx="0" cy="0"/>
        </a:xfrm>
      </p:grpSpPr>
      <p:pic>
        <p:nvPicPr>
          <p:cNvPr id="6" name="Bildobjekt 5" descr="En bild som visar text, vit, dimma&#10;&#10;Automatiskt genererad beskrivning">
            <a:extLst>
              <a:ext uri="{FF2B5EF4-FFF2-40B4-BE49-F238E27FC236}">
                <a16:creationId xmlns:a16="http://schemas.microsoft.com/office/drawing/2014/main" id="{60A9EB2F-71A7-1C21-AE8C-E24FC36C6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ktangel: rundade hörn 6">
            <a:extLst>
              <a:ext uri="{FF2B5EF4-FFF2-40B4-BE49-F238E27FC236}">
                <a16:creationId xmlns:a16="http://schemas.microsoft.com/office/drawing/2014/main" id="{B357593C-81BA-EBA1-FA7C-C785301188B7}"/>
              </a:ext>
            </a:extLst>
          </p:cNvPr>
          <p:cNvSpPr/>
          <p:nvPr/>
        </p:nvSpPr>
        <p:spPr>
          <a:xfrm>
            <a:off x="1304144" y="1948721"/>
            <a:ext cx="9638676" cy="3867463"/>
          </a:xfrm>
          <a:prstGeom prst="roundRect">
            <a:avLst/>
          </a:prstGeom>
          <a:solidFill>
            <a:srgbClr val="E1E1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 name="Underrubrik 2">
            <a:extLst>
              <a:ext uri="{FF2B5EF4-FFF2-40B4-BE49-F238E27FC236}">
                <a16:creationId xmlns:a16="http://schemas.microsoft.com/office/drawing/2014/main" id="{6E2E3800-677D-FD63-4807-5263528308A2}"/>
              </a:ext>
            </a:extLst>
          </p:cNvPr>
          <p:cNvSpPr>
            <a:spLocks noGrp="1"/>
          </p:cNvSpPr>
          <p:nvPr>
            <p:ph type="subTitle" idx="1"/>
          </p:nvPr>
        </p:nvSpPr>
        <p:spPr>
          <a:xfrm>
            <a:off x="1632857" y="2530021"/>
            <a:ext cx="9144000" cy="2806700"/>
          </a:xfrm>
        </p:spPr>
        <p:txBody>
          <a:bodyPr vert="horz" lIns="91440" tIns="45720" rIns="91440" bIns="45720" rtlCol="0" anchor="t">
            <a:normAutofit/>
          </a:bodyPr>
          <a:lstStyle/>
          <a:p>
            <a:pPr algn="l"/>
            <a:r>
              <a:rPr lang="sv-SE" sz="2000"/>
              <a:t>• </a:t>
            </a:r>
            <a:r>
              <a:rPr lang="sv-SE" sz="2000" err="1"/>
              <a:t>Azure</a:t>
            </a:r>
            <a:r>
              <a:rPr lang="sv-SE" sz="2000"/>
              <a:t> Policy </a:t>
            </a:r>
          </a:p>
          <a:p>
            <a:pPr algn="l"/>
            <a:r>
              <a:rPr lang="sv-SE" sz="2000" b="0" i="0">
                <a:effectLst/>
              </a:rPr>
              <a:t>• </a:t>
            </a:r>
            <a:r>
              <a:rPr lang="sv-SE" sz="2000"/>
              <a:t>Intuitiv </a:t>
            </a:r>
            <a:r>
              <a:rPr lang="sv-SE" sz="2000">
                <a:ea typeface="+mn-lt"/>
                <a:cs typeface="+mn-lt"/>
              </a:rPr>
              <a:t>portal</a:t>
            </a:r>
            <a:endParaRPr lang="sv-SE" sz="2000"/>
          </a:p>
          <a:p>
            <a:pPr algn="l"/>
            <a:r>
              <a:rPr lang="sv-SE" sz="2000"/>
              <a:t>• Datakryptering vila/överföring</a:t>
            </a:r>
          </a:p>
          <a:p>
            <a:pPr algn="l"/>
            <a:r>
              <a:rPr lang="sv-SE" sz="2000"/>
              <a:t>• Certifieringar &amp; internationella standarder</a:t>
            </a:r>
          </a:p>
        </p:txBody>
      </p:sp>
      <p:sp>
        <p:nvSpPr>
          <p:cNvPr id="2" name="textruta 1">
            <a:extLst>
              <a:ext uri="{FF2B5EF4-FFF2-40B4-BE49-F238E27FC236}">
                <a16:creationId xmlns:a16="http://schemas.microsoft.com/office/drawing/2014/main" id="{B2A7C8CC-320D-C933-0CA4-44B57917C2B5}"/>
              </a:ext>
            </a:extLst>
          </p:cNvPr>
          <p:cNvSpPr txBox="1"/>
          <p:nvPr/>
        </p:nvSpPr>
        <p:spPr>
          <a:xfrm>
            <a:off x="4122058" y="609601"/>
            <a:ext cx="3222171" cy="553998"/>
          </a:xfrm>
          <a:prstGeom prst="rect">
            <a:avLst/>
          </a:prstGeom>
          <a:noFill/>
        </p:spPr>
        <p:txBody>
          <a:bodyPr wrap="square" lIns="91440" tIns="45720" rIns="91440" bIns="45720" rtlCol="0" anchor="t">
            <a:spAutoFit/>
          </a:bodyPr>
          <a:lstStyle/>
          <a:p>
            <a:pPr algn="ctr"/>
            <a:r>
              <a:rPr lang="sv-SE" sz="3000">
                <a:latin typeface="Aptos"/>
              </a:rPr>
              <a:t>Säkerhet - GDPR</a:t>
            </a:r>
          </a:p>
        </p:txBody>
      </p:sp>
      <p:pic>
        <p:nvPicPr>
          <p:cNvPr id="8" name="Bildobjekt 7" descr="En bild som visar cirkel, symbol, design&#10;&#10;Automatiskt genererad beskrivning">
            <a:extLst>
              <a:ext uri="{FF2B5EF4-FFF2-40B4-BE49-F238E27FC236}">
                <a16:creationId xmlns:a16="http://schemas.microsoft.com/office/drawing/2014/main" id="{B18B185B-188C-AC0B-472E-64660F1C7309}"/>
              </a:ext>
            </a:extLst>
          </p:cNvPr>
          <p:cNvPicPr>
            <a:picLocks noChangeAspect="1"/>
          </p:cNvPicPr>
          <p:nvPr/>
        </p:nvPicPr>
        <p:blipFill>
          <a:blip r:embed="rId4"/>
          <a:stretch>
            <a:fillRect/>
          </a:stretch>
        </p:blipFill>
        <p:spPr>
          <a:xfrm>
            <a:off x="7748497" y="2526730"/>
            <a:ext cx="2862892" cy="2810954"/>
          </a:xfrm>
          <a:prstGeom prst="rect">
            <a:avLst/>
          </a:prstGeom>
        </p:spPr>
      </p:pic>
    </p:spTree>
    <p:extLst>
      <p:ext uri="{BB962C8B-B14F-4D97-AF65-F5344CB8AC3E}">
        <p14:creationId xmlns:p14="http://schemas.microsoft.com/office/powerpoint/2010/main" val="181814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E5AF0-971B-E48D-D60F-9CB737864265}"/>
            </a:ext>
          </a:extLst>
        </p:cNvPr>
        <p:cNvGrpSpPr/>
        <p:nvPr/>
      </p:nvGrpSpPr>
      <p:grpSpPr>
        <a:xfrm>
          <a:off x="0" y="0"/>
          <a:ext cx="0" cy="0"/>
          <a:chOff x="0" y="0"/>
          <a:chExt cx="0" cy="0"/>
        </a:xfrm>
      </p:grpSpPr>
      <p:pic>
        <p:nvPicPr>
          <p:cNvPr id="6" name="Bildobjekt 5" descr="En bild som visar text, vit, dimma&#10;&#10;Automatiskt genererad beskrivning">
            <a:extLst>
              <a:ext uri="{FF2B5EF4-FFF2-40B4-BE49-F238E27FC236}">
                <a16:creationId xmlns:a16="http://schemas.microsoft.com/office/drawing/2014/main" id="{60A9EB2F-71A7-1C21-AE8C-E24FC36C6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ktangel: rundade hörn 6">
            <a:extLst>
              <a:ext uri="{FF2B5EF4-FFF2-40B4-BE49-F238E27FC236}">
                <a16:creationId xmlns:a16="http://schemas.microsoft.com/office/drawing/2014/main" id="{B357593C-81BA-EBA1-FA7C-C785301188B7}"/>
              </a:ext>
            </a:extLst>
          </p:cNvPr>
          <p:cNvSpPr/>
          <p:nvPr/>
        </p:nvSpPr>
        <p:spPr>
          <a:xfrm>
            <a:off x="1304144" y="1948721"/>
            <a:ext cx="9638676" cy="3867463"/>
          </a:xfrm>
          <a:prstGeom prst="roundRect">
            <a:avLst/>
          </a:prstGeom>
          <a:solidFill>
            <a:srgbClr val="E1E1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 name="Underrubrik 2">
            <a:extLst>
              <a:ext uri="{FF2B5EF4-FFF2-40B4-BE49-F238E27FC236}">
                <a16:creationId xmlns:a16="http://schemas.microsoft.com/office/drawing/2014/main" id="{6E2E3800-677D-FD63-4807-5263528308A2}"/>
              </a:ext>
            </a:extLst>
          </p:cNvPr>
          <p:cNvSpPr>
            <a:spLocks noGrp="1"/>
          </p:cNvSpPr>
          <p:nvPr>
            <p:ph type="subTitle" idx="1"/>
          </p:nvPr>
        </p:nvSpPr>
        <p:spPr>
          <a:xfrm>
            <a:off x="1632857" y="2530021"/>
            <a:ext cx="9144000" cy="2806700"/>
          </a:xfrm>
        </p:spPr>
        <p:txBody>
          <a:bodyPr vert="horz" lIns="91440" tIns="45720" rIns="91440" bIns="45720" rtlCol="0" anchor="t">
            <a:normAutofit/>
          </a:bodyPr>
          <a:lstStyle/>
          <a:p>
            <a:pPr algn="l"/>
            <a:r>
              <a:rPr lang="sv-SE" sz="1800"/>
              <a:t>•</a:t>
            </a:r>
            <a:r>
              <a:rPr lang="sv-SE" sz="1800">
                <a:ea typeface="+mn-lt"/>
                <a:cs typeface="+mn-lt"/>
              </a:rPr>
              <a:t> </a:t>
            </a:r>
            <a:r>
              <a:rPr lang="sv-SE" sz="1800" err="1">
                <a:ea typeface="+mn-lt"/>
                <a:cs typeface="+mn-lt"/>
              </a:rPr>
              <a:t>Azure</a:t>
            </a:r>
            <a:r>
              <a:rPr lang="sv-SE" sz="1800">
                <a:ea typeface="+mn-lt"/>
                <a:cs typeface="+mn-lt"/>
              </a:rPr>
              <a:t> </a:t>
            </a:r>
            <a:r>
              <a:rPr lang="sv-SE" sz="1800" err="1">
                <a:ea typeface="+mn-lt"/>
                <a:cs typeface="+mn-lt"/>
              </a:rPr>
              <a:t>Security</a:t>
            </a:r>
            <a:r>
              <a:rPr lang="sv-SE" sz="1800">
                <a:ea typeface="+mn-lt"/>
                <a:cs typeface="+mn-lt"/>
              </a:rPr>
              <a:t> Center</a:t>
            </a:r>
          </a:p>
          <a:p>
            <a:pPr algn="l"/>
            <a:r>
              <a:rPr lang="sv-SE" sz="1800">
                <a:ea typeface="+mn-lt"/>
                <a:cs typeface="+mn-lt"/>
              </a:rPr>
              <a:t>• Microsoft Entra ID</a:t>
            </a:r>
            <a:endParaRPr lang="sv-SE"/>
          </a:p>
          <a:p>
            <a:pPr algn="l"/>
            <a:r>
              <a:rPr lang="sv-SE" sz="1800">
                <a:ea typeface="+mn-lt"/>
                <a:cs typeface="+mn-lt"/>
              </a:rPr>
              <a:t>• </a:t>
            </a:r>
            <a:r>
              <a:rPr lang="sv-SE" sz="1800" err="1">
                <a:ea typeface="+mn-lt"/>
                <a:cs typeface="+mn-lt"/>
              </a:rPr>
              <a:t>Azure</a:t>
            </a:r>
            <a:r>
              <a:rPr lang="sv-SE" sz="1800">
                <a:ea typeface="+mn-lt"/>
                <a:cs typeface="+mn-lt"/>
              </a:rPr>
              <a:t> </a:t>
            </a:r>
            <a:r>
              <a:rPr lang="sv-SE" sz="1800" err="1">
                <a:ea typeface="+mn-lt"/>
                <a:cs typeface="+mn-lt"/>
              </a:rPr>
              <a:t>Defender</a:t>
            </a:r>
            <a:endParaRPr lang="sv-SE" err="1"/>
          </a:p>
          <a:p>
            <a:pPr algn="l"/>
            <a:r>
              <a:rPr lang="sv-SE" sz="1800">
                <a:ea typeface="+mn-lt"/>
                <a:cs typeface="+mn-lt"/>
              </a:rPr>
              <a:t>• Microsoft Sentinel</a:t>
            </a:r>
            <a:endParaRPr lang="sv-SE" sz="1800"/>
          </a:p>
          <a:p>
            <a:pPr algn="l"/>
            <a:r>
              <a:rPr lang="sv-SE" sz="1800">
                <a:ea typeface="+mn-lt"/>
                <a:cs typeface="+mn-lt"/>
              </a:rPr>
              <a:t>• AI-drivna säkerhetsfunktioner</a:t>
            </a:r>
            <a:endParaRPr lang="sv-SE"/>
          </a:p>
          <a:p>
            <a:pPr algn="l"/>
            <a:r>
              <a:rPr lang="sv-SE" sz="1800">
                <a:ea typeface="+mn-lt"/>
                <a:cs typeface="+mn-lt"/>
              </a:rPr>
              <a:t>• </a:t>
            </a:r>
            <a:r>
              <a:rPr lang="sv-SE" sz="1800" err="1">
                <a:ea typeface="+mn-lt"/>
                <a:cs typeface="+mn-lt"/>
              </a:rPr>
              <a:t>Azure</a:t>
            </a:r>
            <a:r>
              <a:rPr lang="sv-SE" sz="1800">
                <a:ea typeface="+mn-lt"/>
                <a:cs typeface="+mn-lt"/>
              </a:rPr>
              <a:t> </a:t>
            </a:r>
            <a:r>
              <a:rPr lang="sv-SE" sz="1800" err="1">
                <a:ea typeface="+mn-lt"/>
                <a:cs typeface="+mn-lt"/>
              </a:rPr>
              <a:t>Firewall</a:t>
            </a:r>
            <a:r>
              <a:rPr lang="sv-SE" sz="1800">
                <a:ea typeface="+mn-lt"/>
                <a:cs typeface="+mn-lt"/>
              </a:rPr>
              <a:t> och </a:t>
            </a:r>
            <a:r>
              <a:rPr lang="sv-SE" sz="1800" err="1">
                <a:ea typeface="+mn-lt"/>
                <a:cs typeface="+mn-lt"/>
              </a:rPr>
              <a:t>Azure</a:t>
            </a:r>
            <a:r>
              <a:rPr lang="sv-SE" sz="1800">
                <a:ea typeface="+mn-lt"/>
                <a:cs typeface="+mn-lt"/>
              </a:rPr>
              <a:t> </a:t>
            </a:r>
            <a:r>
              <a:rPr lang="sv-SE" sz="1800" err="1">
                <a:ea typeface="+mn-lt"/>
                <a:cs typeface="+mn-lt"/>
              </a:rPr>
              <a:t>DDoS</a:t>
            </a:r>
            <a:r>
              <a:rPr lang="sv-SE" sz="1800">
                <a:ea typeface="+mn-lt"/>
                <a:cs typeface="+mn-lt"/>
              </a:rPr>
              <a:t> </a:t>
            </a:r>
            <a:r>
              <a:rPr lang="sv-SE" sz="1800" err="1">
                <a:ea typeface="+mn-lt"/>
                <a:cs typeface="+mn-lt"/>
              </a:rPr>
              <a:t>Protection</a:t>
            </a:r>
            <a:endParaRPr lang="sv-SE" sz="1800" err="1"/>
          </a:p>
          <a:p>
            <a:pPr algn="l"/>
            <a:r>
              <a:rPr lang="sv-SE" sz="1800" b="0" i="0">
                <a:effectLst/>
                <a:ea typeface="+mn-lt"/>
                <a:cs typeface="+mn-lt"/>
              </a:rPr>
              <a:t>•</a:t>
            </a:r>
            <a:r>
              <a:rPr lang="sv-SE" sz="1800">
                <a:ea typeface="+mn-lt"/>
                <a:cs typeface="+mn-lt"/>
              </a:rPr>
              <a:t> Regelbundna säkerhetsuppdateringar</a:t>
            </a:r>
            <a:endParaRPr lang="sv-SE" sz="1800"/>
          </a:p>
          <a:p>
            <a:pPr algn="l"/>
            <a:endParaRPr lang="sv-SE" sz="1800"/>
          </a:p>
        </p:txBody>
      </p:sp>
      <p:sp>
        <p:nvSpPr>
          <p:cNvPr id="2" name="textruta 1">
            <a:extLst>
              <a:ext uri="{FF2B5EF4-FFF2-40B4-BE49-F238E27FC236}">
                <a16:creationId xmlns:a16="http://schemas.microsoft.com/office/drawing/2014/main" id="{B2A7C8CC-320D-C933-0CA4-44B57917C2B5}"/>
              </a:ext>
            </a:extLst>
          </p:cNvPr>
          <p:cNvSpPr txBox="1"/>
          <p:nvPr/>
        </p:nvSpPr>
        <p:spPr>
          <a:xfrm>
            <a:off x="3978285" y="609601"/>
            <a:ext cx="3610359" cy="1015663"/>
          </a:xfrm>
          <a:prstGeom prst="rect">
            <a:avLst/>
          </a:prstGeom>
          <a:noFill/>
        </p:spPr>
        <p:txBody>
          <a:bodyPr wrap="square" lIns="91440" tIns="45720" rIns="91440" bIns="45720" rtlCol="0" anchor="t">
            <a:spAutoFit/>
          </a:bodyPr>
          <a:lstStyle/>
          <a:p>
            <a:pPr algn="ctr"/>
            <a:r>
              <a:rPr lang="sv-SE" sz="3000">
                <a:latin typeface="Aptos"/>
              </a:rPr>
              <a:t>Säkerhet - Cybersäkerhet</a:t>
            </a:r>
          </a:p>
        </p:txBody>
      </p:sp>
      <p:pic>
        <p:nvPicPr>
          <p:cNvPr id="8" name="Bildobjekt 7" descr="En bild som visar cirkel, symbol, design&#10;&#10;Automatiskt genererad beskrivning">
            <a:extLst>
              <a:ext uri="{FF2B5EF4-FFF2-40B4-BE49-F238E27FC236}">
                <a16:creationId xmlns:a16="http://schemas.microsoft.com/office/drawing/2014/main" id="{98E041DD-68D7-A50F-94B2-C846CA0A2B0C}"/>
              </a:ext>
            </a:extLst>
          </p:cNvPr>
          <p:cNvPicPr>
            <a:picLocks noChangeAspect="1"/>
          </p:cNvPicPr>
          <p:nvPr/>
        </p:nvPicPr>
        <p:blipFill>
          <a:blip r:embed="rId4"/>
          <a:stretch>
            <a:fillRect/>
          </a:stretch>
        </p:blipFill>
        <p:spPr>
          <a:xfrm>
            <a:off x="7748497" y="2526730"/>
            <a:ext cx="2862892" cy="2810954"/>
          </a:xfrm>
          <a:prstGeom prst="rect">
            <a:avLst/>
          </a:prstGeom>
        </p:spPr>
      </p:pic>
    </p:spTree>
    <p:extLst>
      <p:ext uri="{BB962C8B-B14F-4D97-AF65-F5344CB8AC3E}">
        <p14:creationId xmlns:p14="http://schemas.microsoft.com/office/powerpoint/2010/main" val="4275436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F23FEA-BD39-931D-0AEF-8C5584FFE482}"/>
            </a:ext>
          </a:extLst>
        </p:cNvPr>
        <p:cNvGrpSpPr/>
        <p:nvPr/>
      </p:nvGrpSpPr>
      <p:grpSpPr>
        <a:xfrm>
          <a:off x="0" y="0"/>
          <a:ext cx="0" cy="0"/>
          <a:chOff x="0" y="0"/>
          <a:chExt cx="0" cy="0"/>
        </a:xfrm>
      </p:grpSpPr>
      <p:pic>
        <p:nvPicPr>
          <p:cNvPr id="6" name="Bildobjekt 5" descr="En bild som visar text, vit, dimma&#10;&#10;Automatiskt genererad beskrivning">
            <a:extLst>
              <a:ext uri="{FF2B5EF4-FFF2-40B4-BE49-F238E27FC236}">
                <a16:creationId xmlns:a16="http://schemas.microsoft.com/office/drawing/2014/main" id="{6F52BEFF-1816-9A0D-916A-5EB2E9C398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7710"/>
            <a:ext cx="12192000" cy="6858000"/>
          </a:xfrm>
          <a:prstGeom prst="rect">
            <a:avLst/>
          </a:prstGeom>
        </p:spPr>
      </p:pic>
      <p:sp>
        <p:nvSpPr>
          <p:cNvPr id="7" name="Rektangel: rundade hörn 6">
            <a:extLst>
              <a:ext uri="{FF2B5EF4-FFF2-40B4-BE49-F238E27FC236}">
                <a16:creationId xmlns:a16="http://schemas.microsoft.com/office/drawing/2014/main" id="{DD994B14-56EC-A49E-21A3-5434E5070828}"/>
              </a:ext>
            </a:extLst>
          </p:cNvPr>
          <p:cNvSpPr/>
          <p:nvPr/>
        </p:nvSpPr>
        <p:spPr>
          <a:xfrm>
            <a:off x="1304144" y="1948721"/>
            <a:ext cx="9638676" cy="3867463"/>
          </a:xfrm>
          <a:prstGeom prst="roundRect">
            <a:avLst/>
          </a:prstGeom>
          <a:solidFill>
            <a:srgbClr val="E1E1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 name="Underrubrik 2">
            <a:extLst>
              <a:ext uri="{FF2B5EF4-FFF2-40B4-BE49-F238E27FC236}">
                <a16:creationId xmlns:a16="http://schemas.microsoft.com/office/drawing/2014/main" id="{B249EF72-8D61-8148-DD72-81059AF30BDD}"/>
              </a:ext>
            </a:extLst>
          </p:cNvPr>
          <p:cNvSpPr>
            <a:spLocks noGrp="1"/>
          </p:cNvSpPr>
          <p:nvPr>
            <p:ph type="subTitle" idx="1"/>
          </p:nvPr>
        </p:nvSpPr>
        <p:spPr>
          <a:xfrm>
            <a:off x="1632857" y="2530021"/>
            <a:ext cx="9144000" cy="2806700"/>
          </a:xfrm>
        </p:spPr>
        <p:txBody>
          <a:bodyPr vert="horz" lIns="91440" tIns="45720" rIns="91440" bIns="45720" rtlCol="0" anchor="t">
            <a:normAutofit/>
          </a:bodyPr>
          <a:lstStyle/>
          <a:p>
            <a:pPr algn="l"/>
            <a:endParaRPr lang="sv-SE" sz="1800" b="0" i="0">
              <a:effectLst/>
            </a:endParaRPr>
          </a:p>
          <a:p>
            <a:pPr algn="l"/>
            <a:r>
              <a:rPr lang="sv-SE" sz="1800" b="0" i="0">
                <a:effectLst/>
              </a:rPr>
              <a:t>• </a:t>
            </a:r>
            <a:r>
              <a:rPr lang="sv-SE" sz="1800"/>
              <a:t>Start &amp; Driftkostnad </a:t>
            </a:r>
            <a:endParaRPr lang="sv-SE" sz="1800" b="0" i="0">
              <a:effectLst/>
            </a:endParaRPr>
          </a:p>
          <a:p>
            <a:pPr algn="l"/>
            <a:r>
              <a:rPr lang="sv-SE" sz="1800" b="0" i="0">
                <a:effectLst/>
              </a:rPr>
              <a:t>• </a:t>
            </a:r>
            <a:r>
              <a:rPr lang="sv-SE" sz="1800">
                <a:ea typeface="+mn-lt"/>
                <a:cs typeface="+mn-lt"/>
              </a:rPr>
              <a:t>Långsiktigt (vid ökande datamängd)</a:t>
            </a:r>
            <a:endParaRPr lang="sv-SE" sz="1800" b="0" i="0">
              <a:effectLst/>
              <a:ea typeface="+mn-lt"/>
              <a:cs typeface="+mn-lt"/>
            </a:endParaRPr>
          </a:p>
          <a:p>
            <a:pPr algn="l"/>
            <a:r>
              <a:rPr lang="sv-SE" sz="1800" b="0" i="0">
                <a:effectLst/>
              </a:rPr>
              <a:t> •</a:t>
            </a:r>
            <a:r>
              <a:rPr lang="sv-SE" sz="1800" err="1">
                <a:ea typeface="+mn-lt"/>
                <a:cs typeface="+mn-lt"/>
              </a:rPr>
              <a:t>Migrering</a:t>
            </a:r>
            <a:r>
              <a:rPr lang="sv-SE" sz="1800">
                <a:ea typeface="+mn-lt"/>
                <a:cs typeface="+mn-lt"/>
              </a:rPr>
              <a:t> &amp; Pålitlighet</a:t>
            </a:r>
          </a:p>
          <a:p>
            <a:pPr algn="l"/>
            <a:endParaRPr lang="sv-SE" sz="1800"/>
          </a:p>
        </p:txBody>
      </p:sp>
      <p:sp>
        <p:nvSpPr>
          <p:cNvPr id="2" name="textruta 1">
            <a:extLst>
              <a:ext uri="{FF2B5EF4-FFF2-40B4-BE49-F238E27FC236}">
                <a16:creationId xmlns:a16="http://schemas.microsoft.com/office/drawing/2014/main" id="{7228F63B-D34B-52F3-85A3-F58F454420D9}"/>
              </a:ext>
            </a:extLst>
          </p:cNvPr>
          <p:cNvSpPr txBox="1"/>
          <p:nvPr/>
        </p:nvSpPr>
        <p:spPr>
          <a:xfrm>
            <a:off x="4122058" y="609601"/>
            <a:ext cx="3222171" cy="553998"/>
          </a:xfrm>
          <a:prstGeom prst="rect">
            <a:avLst/>
          </a:prstGeom>
          <a:noFill/>
        </p:spPr>
        <p:txBody>
          <a:bodyPr wrap="square" rtlCol="0">
            <a:spAutoFit/>
          </a:bodyPr>
          <a:lstStyle/>
          <a:p>
            <a:pPr algn="ctr"/>
            <a:r>
              <a:rPr lang="sv-SE" sz="3000">
                <a:latin typeface="+mj-lt"/>
              </a:rPr>
              <a:t>Kostnader</a:t>
            </a:r>
          </a:p>
        </p:txBody>
      </p:sp>
      <p:pic>
        <p:nvPicPr>
          <p:cNvPr id="4" name="Picture 3" descr="A map of the world with red countries/regions&#10;&#10;Description automatically generated">
            <a:extLst>
              <a:ext uri="{FF2B5EF4-FFF2-40B4-BE49-F238E27FC236}">
                <a16:creationId xmlns:a16="http://schemas.microsoft.com/office/drawing/2014/main" id="{9901C4F6-C61A-4DC8-8310-77EDE8F2CFDD}"/>
              </a:ext>
            </a:extLst>
          </p:cNvPr>
          <p:cNvPicPr>
            <a:picLocks noChangeAspect="1"/>
          </p:cNvPicPr>
          <p:nvPr/>
        </p:nvPicPr>
        <p:blipFill>
          <a:blip r:embed="rId5"/>
          <a:stretch>
            <a:fillRect/>
          </a:stretch>
        </p:blipFill>
        <p:spPr>
          <a:xfrm>
            <a:off x="5609871" y="2788546"/>
            <a:ext cx="4865102" cy="2156903"/>
          </a:xfrm>
          <a:prstGeom prst="rect">
            <a:avLst/>
          </a:prstGeom>
        </p:spPr>
      </p:pic>
      <p:sp>
        <p:nvSpPr>
          <p:cNvPr id="5" name="Rectangle: Rounded Corners 4">
            <a:extLst>
              <a:ext uri="{FF2B5EF4-FFF2-40B4-BE49-F238E27FC236}">
                <a16:creationId xmlns:a16="http://schemas.microsoft.com/office/drawing/2014/main" id="{C72D15FE-8419-2F23-3E9C-30D620D4BF63}"/>
              </a:ext>
            </a:extLst>
          </p:cNvPr>
          <p:cNvSpPr/>
          <p:nvPr/>
        </p:nvSpPr>
        <p:spPr>
          <a:xfrm>
            <a:off x="8824110" y="2840250"/>
            <a:ext cx="668670" cy="877198"/>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0388A41-0B4B-4A0C-10AD-160DDD294084}"/>
              </a:ext>
            </a:extLst>
          </p:cNvPr>
          <p:cNvSpPr txBox="1"/>
          <p:nvPr/>
        </p:nvSpPr>
        <p:spPr>
          <a:xfrm>
            <a:off x="8813483" y="2507093"/>
            <a:ext cx="6634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0000"/>
                </a:solidFill>
              </a:rPr>
              <a:t>GCP</a:t>
            </a:r>
          </a:p>
        </p:txBody>
      </p:sp>
      <p:sp>
        <p:nvSpPr>
          <p:cNvPr id="11" name="TextBox 10">
            <a:extLst>
              <a:ext uri="{FF2B5EF4-FFF2-40B4-BE49-F238E27FC236}">
                <a16:creationId xmlns:a16="http://schemas.microsoft.com/office/drawing/2014/main" id="{255C72E3-4E48-2343-2DBB-6605C322883E}"/>
              </a:ext>
            </a:extLst>
          </p:cNvPr>
          <p:cNvSpPr txBox="1"/>
          <p:nvPr/>
        </p:nvSpPr>
        <p:spPr>
          <a:xfrm>
            <a:off x="5560804" y="3085854"/>
            <a:ext cx="704890" cy="626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2" name="TextBox 11">
            <a:extLst>
              <a:ext uri="{FF2B5EF4-FFF2-40B4-BE49-F238E27FC236}">
                <a16:creationId xmlns:a16="http://schemas.microsoft.com/office/drawing/2014/main" id="{538F5166-4031-E8A9-AF32-10A85DB272D3}"/>
              </a:ext>
            </a:extLst>
          </p:cNvPr>
          <p:cNvSpPr txBox="1"/>
          <p:nvPr/>
        </p:nvSpPr>
        <p:spPr>
          <a:xfrm>
            <a:off x="5519144" y="2898057"/>
            <a:ext cx="1208761"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r>
              <a:rPr lang="en-US"/>
              <a:t>538 </a:t>
            </a:r>
            <a:r>
              <a:rPr lang="en-US" err="1"/>
              <a:t>st</a:t>
            </a:r>
            <a:r>
              <a:rPr lang="en-US"/>
              <a:t> </a:t>
            </a:r>
          </a:p>
          <a:p>
            <a:endParaRPr lang="en-US" sz="1400"/>
          </a:p>
        </p:txBody>
      </p:sp>
      <p:sp>
        <p:nvSpPr>
          <p:cNvPr id="13" name="TextBox 12">
            <a:extLst>
              <a:ext uri="{FF2B5EF4-FFF2-40B4-BE49-F238E27FC236}">
                <a16:creationId xmlns:a16="http://schemas.microsoft.com/office/drawing/2014/main" id="{51C13AB8-2EBB-4BBC-D12C-2C2020B56F6F}"/>
              </a:ext>
            </a:extLst>
          </p:cNvPr>
          <p:cNvSpPr txBox="1"/>
          <p:nvPr/>
        </p:nvSpPr>
        <p:spPr>
          <a:xfrm>
            <a:off x="9565650" y="3231776"/>
            <a:ext cx="93985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506 </a:t>
            </a:r>
            <a:r>
              <a:rPr lang="en-US" err="1"/>
              <a:t>st</a:t>
            </a:r>
            <a:endParaRPr lang="en-US"/>
          </a:p>
          <a:p>
            <a:pPr algn="l"/>
            <a:endParaRPr lang="en-US" sz="1400"/>
          </a:p>
        </p:txBody>
      </p:sp>
      <p:pic>
        <p:nvPicPr>
          <p:cNvPr id="14" name="Picture 13" descr="Fil:H&amp;M-Logo.svg – Wikipedia">
            <a:extLst>
              <a:ext uri="{FF2B5EF4-FFF2-40B4-BE49-F238E27FC236}">
                <a16:creationId xmlns:a16="http://schemas.microsoft.com/office/drawing/2014/main" id="{D88B3591-F18F-F717-18D0-524904E46F9F}"/>
              </a:ext>
            </a:extLst>
          </p:cNvPr>
          <p:cNvPicPr>
            <a:picLocks noChangeAspect="1"/>
          </p:cNvPicPr>
          <p:nvPr/>
        </p:nvPicPr>
        <p:blipFill>
          <a:blip r:embed="rId6"/>
          <a:stretch>
            <a:fillRect/>
          </a:stretch>
        </p:blipFill>
        <p:spPr>
          <a:xfrm>
            <a:off x="5611660" y="3452759"/>
            <a:ext cx="488516" cy="370019"/>
          </a:xfrm>
          <a:prstGeom prst="rect">
            <a:avLst/>
          </a:prstGeom>
        </p:spPr>
      </p:pic>
      <p:pic>
        <p:nvPicPr>
          <p:cNvPr id="15" name="Picture 14" descr="Fil:H&amp;M-Logo.svg – Wikipedia">
            <a:extLst>
              <a:ext uri="{FF2B5EF4-FFF2-40B4-BE49-F238E27FC236}">
                <a16:creationId xmlns:a16="http://schemas.microsoft.com/office/drawing/2014/main" id="{8ED3C83F-414C-0984-5C29-97C29E4DBFAE}"/>
              </a:ext>
            </a:extLst>
          </p:cNvPr>
          <p:cNvPicPr>
            <a:picLocks noChangeAspect="1"/>
          </p:cNvPicPr>
          <p:nvPr/>
        </p:nvPicPr>
        <p:blipFill>
          <a:blip r:embed="rId6"/>
          <a:stretch>
            <a:fillRect/>
          </a:stretch>
        </p:blipFill>
        <p:spPr>
          <a:xfrm>
            <a:off x="9797440" y="3504951"/>
            <a:ext cx="488516" cy="370019"/>
          </a:xfrm>
          <a:prstGeom prst="rect">
            <a:avLst/>
          </a:prstGeom>
        </p:spPr>
      </p:pic>
      <mc:AlternateContent xmlns:mc="http://schemas.openxmlformats.org/markup-compatibility/2006" xmlns:p14="http://schemas.microsoft.com/office/powerpoint/2010/main">
        <mc:Choice Requires="p14">
          <p:contentPart p14:bwMode="auto" r:id="rId7">
            <p14:nvContentPartPr>
              <p14:cNvPr id="9" name="Pennanteckning 8">
                <a:extLst>
                  <a:ext uri="{FF2B5EF4-FFF2-40B4-BE49-F238E27FC236}">
                    <a16:creationId xmlns:a16="http://schemas.microsoft.com/office/drawing/2014/main" id="{0DCFDA7A-E75D-46DF-4A3E-A45C3C4C643D}"/>
                  </a:ext>
                </a:extLst>
              </p14:cNvPr>
              <p14:cNvContentPartPr/>
              <p14:nvPr/>
            </p14:nvContentPartPr>
            <p14:xfrm>
              <a:off x="8767704" y="3043296"/>
              <a:ext cx="643037" cy="786953"/>
            </p14:xfrm>
          </p:contentPart>
        </mc:Choice>
        <mc:Fallback xmlns="">
          <p:pic>
            <p:nvPicPr>
              <p:cNvPr id="9" name="Pennanteckning 8">
                <a:extLst>
                  <a:ext uri="{FF2B5EF4-FFF2-40B4-BE49-F238E27FC236}">
                    <a16:creationId xmlns:a16="http://schemas.microsoft.com/office/drawing/2014/main" id="{0DCFDA7A-E75D-46DF-4A3E-A45C3C4C643D}"/>
                  </a:ext>
                </a:extLst>
              </p:cNvPr>
              <p:cNvPicPr/>
              <p:nvPr/>
            </p:nvPicPr>
            <p:blipFill>
              <a:blip r:embed="rId8"/>
              <a:stretch>
                <a:fillRect/>
              </a:stretch>
            </p:blipFill>
            <p:spPr>
              <a:xfrm>
                <a:off x="8749712" y="3025304"/>
                <a:ext cx="678661" cy="822576"/>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Pennanteckning 9">
                <a:extLst>
                  <a:ext uri="{FF2B5EF4-FFF2-40B4-BE49-F238E27FC236}">
                    <a16:creationId xmlns:a16="http://schemas.microsoft.com/office/drawing/2014/main" id="{B74CAB07-30A1-D991-C467-5CB8651DE0D8}"/>
                  </a:ext>
                </a:extLst>
              </p14:cNvPr>
              <p14:cNvContentPartPr/>
              <p14:nvPr/>
            </p14:nvContentPartPr>
            <p14:xfrm>
              <a:off x="8738590" y="3005666"/>
              <a:ext cx="819336" cy="799535"/>
            </p14:xfrm>
          </p:contentPart>
        </mc:Choice>
        <mc:Fallback xmlns="">
          <p:pic>
            <p:nvPicPr>
              <p:cNvPr id="10" name="Pennanteckning 9">
                <a:extLst>
                  <a:ext uri="{FF2B5EF4-FFF2-40B4-BE49-F238E27FC236}">
                    <a16:creationId xmlns:a16="http://schemas.microsoft.com/office/drawing/2014/main" id="{B74CAB07-30A1-D991-C467-5CB8651DE0D8}"/>
                  </a:ext>
                </a:extLst>
              </p:cNvPr>
              <p:cNvPicPr/>
              <p:nvPr/>
            </p:nvPicPr>
            <p:blipFill>
              <a:blip r:embed="rId10"/>
              <a:stretch>
                <a:fillRect/>
              </a:stretch>
            </p:blipFill>
            <p:spPr>
              <a:xfrm>
                <a:off x="8720598" y="2987675"/>
                <a:ext cx="854959" cy="835158"/>
              </a:xfrm>
              <a:prstGeom prst="rect">
                <a:avLst/>
              </a:prstGeom>
            </p:spPr>
          </p:pic>
        </mc:Fallback>
      </mc:AlternateContent>
    </p:spTree>
    <p:extLst>
      <p:ext uri="{BB962C8B-B14F-4D97-AF65-F5344CB8AC3E}">
        <p14:creationId xmlns:p14="http://schemas.microsoft.com/office/powerpoint/2010/main" val="2046583063"/>
      </p:ext>
    </p:extLst>
  </p:cSld>
  <p:clrMapOvr>
    <a:masterClrMapping/>
  </p:clrMapOvr>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BB25F-24F0-5D61-F585-0C925FDFD6C9}"/>
            </a:ext>
          </a:extLst>
        </p:cNvPr>
        <p:cNvGrpSpPr/>
        <p:nvPr/>
      </p:nvGrpSpPr>
      <p:grpSpPr>
        <a:xfrm>
          <a:off x="0" y="0"/>
          <a:ext cx="0" cy="0"/>
          <a:chOff x="0" y="0"/>
          <a:chExt cx="0" cy="0"/>
        </a:xfrm>
      </p:grpSpPr>
      <p:pic>
        <p:nvPicPr>
          <p:cNvPr id="6" name="Bildobjekt 5" descr="En bild som visar text, vit, dimma&#10;&#10;Automatiskt genererad beskrivning">
            <a:extLst>
              <a:ext uri="{FF2B5EF4-FFF2-40B4-BE49-F238E27FC236}">
                <a16:creationId xmlns:a16="http://schemas.microsoft.com/office/drawing/2014/main" id="{5B804A01-37BF-B3E7-7FD4-B39719414F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ktangel: rundade hörn 6">
            <a:extLst>
              <a:ext uri="{FF2B5EF4-FFF2-40B4-BE49-F238E27FC236}">
                <a16:creationId xmlns:a16="http://schemas.microsoft.com/office/drawing/2014/main" id="{411E3A67-CE32-9CA5-B130-18673A72DB12}"/>
              </a:ext>
            </a:extLst>
          </p:cNvPr>
          <p:cNvSpPr/>
          <p:nvPr/>
        </p:nvSpPr>
        <p:spPr>
          <a:xfrm>
            <a:off x="1304144" y="1948721"/>
            <a:ext cx="9638676" cy="3867463"/>
          </a:xfrm>
          <a:prstGeom prst="roundRect">
            <a:avLst/>
          </a:prstGeom>
          <a:solidFill>
            <a:srgbClr val="E1E1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 name="Underrubrik 2">
            <a:extLst>
              <a:ext uri="{FF2B5EF4-FFF2-40B4-BE49-F238E27FC236}">
                <a16:creationId xmlns:a16="http://schemas.microsoft.com/office/drawing/2014/main" id="{97E9EBAA-F7DD-FD13-7FA5-73DD35E847A6}"/>
              </a:ext>
            </a:extLst>
          </p:cNvPr>
          <p:cNvSpPr>
            <a:spLocks noGrp="1"/>
          </p:cNvSpPr>
          <p:nvPr>
            <p:ph type="subTitle" idx="1"/>
          </p:nvPr>
        </p:nvSpPr>
        <p:spPr>
          <a:xfrm>
            <a:off x="1632857" y="2285606"/>
            <a:ext cx="9144000" cy="3051115"/>
          </a:xfrm>
        </p:spPr>
        <p:txBody>
          <a:bodyPr vert="horz" lIns="91440" tIns="45720" rIns="91440" bIns="45720" rtlCol="0" anchor="t">
            <a:normAutofit lnSpcReduction="10000"/>
          </a:bodyPr>
          <a:lstStyle/>
          <a:p>
            <a:pPr algn="l"/>
            <a:r>
              <a:rPr lang="sv-SE" sz="1800" b="1">
                <a:solidFill>
                  <a:srgbClr val="0D0D0D"/>
                </a:solidFill>
              </a:rPr>
              <a:t>Sammanfattning:</a:t>
            </a:r>
            <a:endParaRPr lang="sv-SE" sz="1800"/>
          </a:p>
          <a:p>
            <a:pPr marL="742950" lvl="1" indent="-285750" algn="l">
              <a:buFont typeface="Arial,Sans-Serif"/>
              <a:buChar char="•"/>
            </a:pPr>
            <a:r>
              <a:rPr lang="sv-SE" sz="1800">
                <a:solidFill>
                  <a:srgbClr val="0D0D0D"/>
                </a:solidFill>
              </a:rPr>
              <a:t>Vi rekommenderar </a:t>
            </a:r>
            <a:r>
              <a:rPr lang="sv-SE" sz="1800" b="1" err="1">
                <a:solidFill>
                  <a:srgbClr val="0D0D0D"/>
                </a:solidFill>
              </a:rPr>
              <a:t>Azure</a:t>
            </a:r>
            <a:r>
              <a:rPr lang="sv-SE" sz="1800">
                <a:solidFill>
                  <a:srgbClr val="0D0D0D"/>
                </a:solidFill>
              </a:rPr>
              <a:t> som molnlösning och </a:t>
            </a:r>
            <a:r>
              <a:rPr lang="sv-SE" sz="1800" b="1" err="1">
                <a:solidFill>
                  <a:srgbClr val="0D0D0D"/>
                </a:solidFill>
              </a:rPr>
              <a:t>Tableau</a:t>
            </a:r>
            <a:r>
              <a:rPr lang="sv-SE" sz="1800">
                <a:solidFill>
                  <a:srgbClr val="0D0D0D"/>
                </a:solidFill>
              </a:rPr>
              <a:t> som BI-verktyg, då dessa bäst uppfyller H&amp;M:s krav på säkerhet, integration, skalbarhet och kostnadseffektivitet.</a:t>
            </a:r>
            <a:endParaRPr lang="en-US" sz="1800"/>
          </a:p>
          <a:p>
            <a:pPr algn="l"/>
            <a:r>
              <a:rPr lang="sv-SE" sz="1800" b="1">
                <a:solidFill>
                  <a:srgbClr val="0D0D0D"/>
                </a:solidFill>
              </a:rPr>
              <a:t>Nästa steg:</a:t>
            </a:r>
            <a:endParaRPr lang="sv-SE" sz="1800"/>
          </a:p>
          <a:p>
            <a:pPr marL="742950" lvl="1" indent="-285750" algn="l">
              <a:buFont typeface="Arial,Sans-Serif"/>
              <a:buChar char="•"/>
            </a:pPr>
            <a:r>
              <a:rPr lang="sv-SE" sz="1800">
                <a:solidFill>
                  <a:srgbClr val="0D0D0D"/>
                </a:solidFill>
              </a:rPr>
              <a:t>Börja med en pilotfas för att testa </a:t>
            </a:r>
            <a:r>
              <a:rPr lang="sv-SE" sz="1800" err="1">
                <a:solidFill>
                  <a:srgbClr val="0D0D0D"/>
                </a:solidFill>
              </a:rPr>
              <a:t>Azure</a:t>
            </a:r>
            <a:r>
              <a:rPr lang="sv-SE" sz="1800">
                <a:solidFill>
                  <a:srgbClr val="0D0D0D"/>
                </a:solidFill>
              </a:rPr>
              <a:t> och </a:t>
            </a:r>
            <a:r>
              <a:rPr lang="sv-SE" sz="1800" err="1">
                <a:solidFill>
                  <a:srgbClr val="0D0D0D"/>
                </a:solidFill>
              </a:rPr>
              <a:t>Tableau</a:t>
            </a:r>
            <a:r>
              <a:rPr lang="sv-SE" sz="1800">
                <a:solidFill>
                  <a:srgbClr val="0D0D0D"/>
                </a:solidFill>
              </a:rPr>
              <a:t> i en mindre del av verksamheten.</a:t>
            </a:r>
            <a:endParaRPr lang="en-US" sz="1800"/>
          </a:p>
          <a:p>
            <a:pPr marL="742950" lvl="1" indent="-285750" algn="l">
              <a:buFont typeface="Arial,Sans-Serif"/>
              <a:buChar char="•"/>
            </a:pPr>
            <a:r>
              <a:rPr lang="sv-SE" sz="1800">
                <a:solidFill>
                  <a:srgbClr val="0D0D0D"/>
                </a:solidFill>
              </a:rPr>
              <a:t>Skala upp lösningen baserat på pilotresultat.</a:t>
            </a:r>
            <a:endParaRPr lang="en-US" sz="1800"/>
          </a:p>
          <a:p>
            <a:pPr algn="l"/>
            <a:r>
              <a:rPr lang="sv-SE" sz="1800" b="1">
                <a:solidFill>
                  <a:srgbClr val="0D0D0D"/>
                </a:solidFill>
              </a:rPr>
              <a:t>Framtid:</a:t>
            </a:r>
            <a:endParaRPr lang="sv-SE" sz="1800"/>
          </a:p>
          <a:p>
            <a:pPr marL="742950" lvl="1" indent="-285750" algn="l">
              <a:buFont typeface="Arial,Sans-Serif"/>
              <a:buChar char="•"/>
            </a:pPr>
            <a:r>
              <a:rPr lang="sv-SE" sz="1800">
                <a:solidFill>
                  <a:srgbClr val="0D0D0D"/>
                </a:solidFill>
              </a:rPr>
              <a:t>Möjlighet att expandera med avancerad analys, som AI och maskininlärning, med </a:t>
            </a:r>
            <a:r>
              <a:rPr lang="sv-SE" sz="1800" err="1">
                <a:solidFill>
                  <a:srgbClr val="0D0D0D"/>
                </a:solidFill>
              </a:rPr>
              <a:t>Azures</a:t>
            </a:r>
            <a:r>
              <a:rPr lang="sv-SE" sz="1800">
                <a:solidFill>
                  <a:srgbClr val="0D0D0D"/>
                </a:solidFill>
              </a:rPr>
              <a:t> och </a:t>
            </a:r>
            <a:r>
              <a:rPr lang="sv-SE" sz="1800" err="1">
                <a:solidFill>
                  <a:srgbClr val="0D0D0D"/>
                </a:solidFill>
              </a:rPr>
              <a:t>Tableaus</a:t>
            </a:r>
            <a:r>
              <a:rPr lang="sv-SE" sz="1800">
                <a:solidFill>
                  <a:srgbClr val="0D0D0D"/>
                </a:solidFill>
              </a:rPr>
              <a:t> stöd.</a:t>
            </a:r>
            <a:endParaRPr lang="sv-SE"/>
          </a:p>
        </p:txBody>
      </p:sp>
      <p:sp>
        <p:nvSpPr>
          <p:cNvPr id="2" name="textruta 1">
            <a:extLst>
              <a:ext uri="{FF2B5EF4-FFF2-40B4-BE49-F238E27FC236}">
                <a16:creationId xmlns:a16="http://schemas.microsoft.com/office/drawing/2014/main" id="{6B9F2FCA-C5BF-8C09-019C-396087FA7D8E}"/>
              </a:ext>
            </a:extLst>
          </p:cNvPr>
          <p:cNvSpPr txBox="1"/>
          <p:nvPr/>
        </p:nvSpPr>
        <p:spPr>
          <a:xfrm>
            <a:off x="4122058" y="609601"/>
            <a:ext cx="3222171" cy="553998"/>
          </a:xfrm>
          <a:prstGeom prst="rect">
            <a:avLst/>
          </a:prstGeom>
          <a:noFill/>
        </p:spPr>
        <p:txBody>
          <a:bodyPr wrap="square" rtlCol="0">
            <a:spAutoFit/>
          </a:bodyPr>
          <a:lstStyle/>
          <a:p>
            <a:pPr algn="ctr"/>
            <a:r>
              <a:rPr lang="sv-SE" sz="3000">
                <a:latin typeface="+mj-lt"/>
              </a:rPr>
              <a:t>Summering</a:t>
            </a:r>
          </a:p>
        </p:txBody>
      </p:sp>
    </p:spTree>
    <p:extLst>
      <p:ext uri="{BB962C8B-B14F-4D97-AF65-F5344CB8AC3E}">
        <p14:creationId xmlns:p14="http://schemas.microsoft.com/office/powerpoint/2010/main" val="6484691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BB25F-24F0-5D61-F585-0C925FDFD6C9}"/>
            </a:ext>
          </a:extLst>
        </p:cNvPr>
        <p:cNvGrpSpPr/>
        <p:nvPr/>
      </p:nvGrpSpPr>
      <p:grpSpPr>
        <a:xfrm>
          <a:off x="0" y="0"/>
          <a:ext cx="0" cy="0"/>
          <a:chOff x="0" y="0"/>
          <a:chExt cx="0" cy="0"/>
        </a:xfrm>
      </p:grpSpPr>
      <p:pic>
        <p:nvPicPr>
          <p:cNvPr id="6" name="Bildobjekt 5" descr="En bild som visar text, vit, dimma&#10;&#10;Automatiskt genererad beskrivning">
            <a:extLst>
              <a:ext uri="{FF2B5EF4-FFF2-40B4-BE49-F238E27FC236}">
                <a16:creationId xmlns:a16="http://schemas.microsoft.com/office/drawing/2014/main" id="{5B804A01-37BF-B3E7-7FD4-B39719414F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ktangel: rundade hörn 6">
            <a:extLst>
              <a:ext uri="{FF2B5EF4-FFF2-40B4-BE49-F238E27FC236}">
                <a16:creationId xmlns:a16="http://schemas.microsoft.com/office/drawing/2014/main" id="{411E3A67-CE32-9CA5-B130-18673A72DB12}"/>
              </a:ext>
            </a:extLst>
          </p:cNvPr>
          <p:cNvSpPr/>
          <p:nvPr/>
        </p:nvSpPr>
        <p:spPr>
          <a:xfrm>
            <a:off x="1304144" y="1948721"/>
            <a:ext cx="9638676" cy="3867463"/>
          </a:xfrm>
          <a:prstGeom prst="roundRect">
            <a:avLst/>
          </a:prstGeom>
          <a:solidFill>
            <a:srgbClr val="E1E1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textruta 1">
            <a:extLst>
              <a:ext uri="{FF2B5EF4-FFF2-40B4-BE49-F238E27FC236}">
                <a16:creationId xmlns:a16="http://schemas.microsoft.com/office/drawing/2014/main" id="{6B9F2FCA-C5BF-8C09-019C-396087FA7D8E}"/>
              </a:ext>
            </a:extLst>
          </p:cNvPr>
          <p:cNvSpPr txBox="1"/>
          <p:nvPr/>
        </p:nvSpPr>
        <p:spPr>
          <a:xfrm>
            <a:off x="4122058" y="609601"/>
            <a:ext cx="3222171" cy="553998"/>
          </a:xfrm>
          <a:prstGeom prst="rect">
            <a:avLst/>
          </a:prstGeom>
          <a:noFill/>
        </p:spPr>
        <p:txBody>
          <a:bodyPr wrap="square" rtlCol="0">
            <a:spAutoFit/>
          </a:bodyPr>
          <a:lstStyle/>
          <a:p>
            <a:pPr algn="ctr"/>
            <a:r>
              <a:rPr lang="sv-SE" sz="3000">
                <a:latin typeface="+mj-lt"/>
              </a:rPr>
              <a:t>Summering</a:t>
            </a:r>
          </a:p>
        </p:txBody>
      </p:sp>
      <p:pic>
        <p:nvPicPr>
          <p:cNvPr id="4" name="Picture 3" descr="A graph with numbers and a bar chart&#10;&#10;Description automatically generated">
            <a:extLst>
              <a:ext uri="{FF2B5EF4-FFF2-40B4-BE49-F238E27FC236}">
                <a16:creationId xmlns:a16="http://schemas.microsoft.com/office/drawing/2014/main" id="{7CE9C0D0-528A-D3C2-2F59-F48F869D0F59}"/>
              </a:ext>
            </a:extLst>
          </p:cNvPr>
          <p:cNvPicPr>
            <a:picLocks noChangeAspect="1"/>
          </p:cNvPicPr>
          <p:nvPr/>
        </p:nvPicPr>
        <p:blipFill>
          <a:blip r:embed="rId4"/>
          <a:stretch>
            <a:fillRect/>
          </a:stretch>
        </p:blipFill>
        <p:spPr>
          <a:xfrm>
            <a:off x="1628384" y="2345320"/>
            <a:ext cx="8987424" cy="3075496"/>
          </a:xfrm>
          <a:prstGeom prst="rect">
            <a:avLst/>
          </a:prstGeom>
        </p:spPr>
      </p:pic>
    </p:spTree>
    <p:extLst>
      <p:ext uri="{BB962C8B-B14F-4D97-AF65-F5344CB8AC3E}">
        <p14:creationId xmlns:p14="http://schemas.microsoft.com/office/powerpoint/2010/main" val="3763711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815C952-4F84-96E7-550E-BAAB49093379}"/>
            </a:ext>
          </a:extLst>
        </p:cNvPr>
        <p:cNvGrpSpPr/>
        <p:nvPr/>
      </p:nvGrpSpPr>
      <p:grpSpPr>
        <a:xfrm>
          <a:off x="0" y="0"/>
          <a:ext cx="0" cy="0"/>
          <a:chOff x="0" y="0"/>
          <a:chExt cx="0" cy="0"/>
        </a:xfrm>
      </p:grpSpPr>
      <p:pic>
        <p:nvPicPr>
          <p:cNvPr id="6" name="Bildobjekt 5" descr="En bild som visar text, vit, dimma&#10;&#10;Automatiskt genererad beskrivning">
            <a:extLst>
              <a:ext uri="{FF2B5EF4-FFF2-40B4-BE49-F238E27FC236}">
                <a16:creationId xmlns:a16="http://schemas.microsoft.com/office/drawing/2014/main" id="{A06181CF-4094-59C9-6215-FFB6770229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377"/>
            <a:ext cx="12192000" cy="6858000"/>
          </a:xfrm>
          <a:prstGeom prst="rect">
            <a:avLst/>
          </a:prstGeom>
        </p:spPr>
      </p:pic>
      <p:sp>
        <p:nvSpPr>
          <p:cNvPr id="7" name="Rektangel: rundade hörn 6">
            <a:extLst>
              <a:ext uri="{FF2B5EF4-FFF2-40B4-BE49-F238E27FC236}">
                <a16:creationId xmlns:a16="http://schemas.microsoft.com/office/drawing/2014/main" id="{68813630-0BC9-46C5-6F2D-9BEA289629DE}"/>
              </a:ext>
            </a:extLst>
          </p:cNvPr>
          <p:cNvSpPr/>
          <p:nvPr/>
        </p:nvSpPr>
        <p:spPr>
          <a:xfrm>
            <a:off x="1304144" y="1948721"/>
            <a:ext cx="9638676" cy="3867463"/>
          </a:xfrm>
          <a:prstGeom prst="roundRect">
            <a:avLst/>
          </a:prstGeom>
          <a:solidFill>
            <a:srgbClr val="E1E1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 name="Underrubrik 2">
            <a:extLst>
              <a:ext uri="{FF2B5EF4-FFF2-40B4-BE49-F238E27FC236}">
                <a16:creationId xmlns:a16="http://schemas.microsoft.com/office/drawing/2014/main" id="{F3594783-AF63-04E8-0E4E-6BFA3D767CE1}"/>
              </a:ext>
            </a:extLst>
          </p:cNvPr>
          <p:cNvSpPr>
            <a:spLocks noGrp="1"/>
          </p:cNvSpPr>
          <p:nvPr>
            <p:ph type="subTitle" idx="1"/>
          </p:nvPr>
        </p:nvSpPr>
        <p:spPr>
          <a:xfrm>
            <a:off x="1632857" y="2186344"/>
            <a:ext cx="8948625" cy="3121623"/>
          </a:xfrm>
        </p:spPr>
        <p:txBody>
          <a:bodyPr vert="horz" lIns="91440" tIns="45720" rIns="91440" bIns="45720" rtlCol="0" anchor="t">
            <a:noAutofit/>
          </a:bodyPr>
          <a:lstStyle/>
          <a:p>
            <a:pPr algn="l"/>
            <a:endParaRPr lang="sv-SE" sz="3000">
              <a:latin typeface="Aptos"/>
            </a:endParaRPr>
          </a:p>
          <a:p>
            <a:pPr algn="l"/>
            <a:endParaRPr lang="sv-SE" sz="3000">
              <a:latin typeface="Aptos"/>
            </a:endParaRPr>
          </a:p>
          <a:p>
            <a:pPr algn="l"/>
            <a:r>
              <a:rPr lang="sv-SE" sz="3000">
                <a:latin typeface="Aptos"/>
              </a:rPr>
              <a:t>Vad är den bästa molnlösningen </a:t>
            </a:r>
            <a:endParaRPr lang="en-US" sz="3000">
              <a:latin typeface="Aptos" panose="02110004020202020204"/>
            </a:endParaRPr>
          </a:p>
          <a:p>
            <a:pPr algn="l"/>
            <a:r>
              <a:rPr lang="sv-SE" sz="3000">
                <a:latin typeface="Aptos"/>
              </a:rPr>
              <a:t>och BI-verktyget för H&amp;M?</a:t>
            </a:r>
            <a:endParaRPr lang="en-US" sz="3000">
              <a:latin typeface="Aptos" panose="02110004020202020204"/>
            </a:endParaRPr>
          </a:p>
        </p:txBody>
      </p:sp>
      <p:pic>
        <p:nvPicPr>
          <p:cNvPr id="5" name="Bildobjekt 4" descr="En bild som visar himmel, hjärta&#10;&#10;Automatiskt genererad beskrivning">
            <a:extLst>
              <a:ext uri="{FF2B5EF4-FFF2-40B4-BE49-F238E27FC236}">
                <a16:creationId xmlns:a16="http://schemas.microsoft.com/office/drawing/2014/main" id="{DEABBDA1-F8CC-84A6-3248-E680127862C4}"/>
              </a:ext>
            </a:extLst>
          </p:cNvPr>
          <p:cNvPicPr>
            <a:picLocks noChangeAspect="1"/>
          </p:cNvPicPr>
          <p:nvPr/>
        </p:nvPicPr>
        <p:blipFill>
          <a:blip r:embed="rId4"/>
          <a:stretch>
            <a:fillRect/>
          </a:stretch>
        </p:blipFill>
        <p:spPr>
          <a:xfrm>
            <a:off x="7341205" y="2287899"/>
            <a:ext cx="3105594" cy="3178319"/>
          </a:xfrm>
          <a:prstGeom prst="rect">
            <a:avLst/>
          </a:prstGeom>
        </p:spPr>
      </p:pic>
    </p:spTree>
    <p:extLst>
      <p:ext uri="{BB962C8B-B14F-4D97-AF65-F5344CB8AC3E}">
        <p14:creationId xmlns:p14="http://schemas.microsoft.com/office/powerpoint/2010/main" val="2325236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B86B956-690C-3FF1-7FC1-6877C84CC76F}"/>
            </a:ext>
          </a:extLst>
        </p:cNvPr>
        <p:cNvGrpSpPr/>
        <p:nvPr/>
      </p:nvGrpSpPr>
      <p:grpSpPr>
        <a:xfrm>
          <a:off x="0" y="0"/>
          <a:ext cx="0" cy="0"/>
          <a:chOff x="0" y="0"/>
          <a:chExt cx="0" cy="0"/>
        </a:xfrm>
      </p:grpSpPr>
      <p:pic>
        <p:nvPicPr>
          <p:cNvPr id="4" name="Bildobjekt 4" descr="En bild som visar himmel, hjärta&#10;&#10;Automatiskt genererad beskrivning">
            <a:extLst>
              <a:ext uri="{FF2B5EF4-FFF2-40B4-BE49-F238E27FC236}">
                <a16:creationId xmlns:a16="http://schemas.microsoft.com/office/drawing/2014/main" id="{99C9E044-9F52-700F-69E0-BA2F69798AA7}"/>
              </a:ext>
            </a:extLst>
          </p:cNvPr>
          <p:cNvPicPr>
            <a:picLocks noChangeAspect="1"/>
          </p:cNvPicPr>
          <p:nvPr/>
        </p:nvPicPr>
        <p:blipFill>
          <a:blip r:embed="rId3"/>
          <a:stretch>
            <a:fillRect/>
          </a:stretch>
        </p:blipFill>
        <p:spPr>
          <a:xfrm>
            <a:off x="-5622" y="-185007"/>
            <a:ext cx="12192082" cy="7620923"/>
          </a:xfrm>
          <a:prstGeom prst="rect">
            <a:avLst/>
          </a:prstGeom>
        </p:spPr>
      </p:pic>
    </p:spTree>
    <p:extLst>
      <p:ext uri="{BB962C8B-B14F-4D97-AF65-F5344CB8AC3E}">
        <p14:creationId xmlns:p14="http://schemas.microsoft.com/office/powerpoint/2010/main" val="3080772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0BD10-2BE8-80CC-A3C0-C46AA16285A7}"/>
            </a:ext>
          </a:extLst>
        </p:cNvPr>
        <p:cNvGrpSpPr/>
        <p:nvPr/>
      </p:nvGrpSpPr>
      <p:grpSpPr>
        <a:xfrm>
          <a:off x="0" y="0"/>
          <a:ext cx="0" cy="0"/>
          <a:chOff x="0" y="0"/>
          <a:chExt cx="0" cy="0"/>
        </a:xfrm>
      </p:grpSpPr>
      <p:pic>
        <p:nvPicPr>
          <p:cNvPr id="6" name="Bildobjekt 5" descr="En bild som visar text, vit, dimma&#10;&#10;Automatiskt genererad beskrivning">
            <a:extLst>
              <a:ext uri="{FF2B5EF4-FFF2-40B4-BE49-F238E27FC236}">
                <a16:creationId xmlns:a16="http://schemas.microsoft.com/office/drawing/2014/main" id="{CD58C2F6-084C-61B2-446B-0F94D69783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ktangel: rundade hörn 6">
            <a:extLst>
              <a:ext uri="{FF2B5EF4-FFF2-40B4-BE49-F238E27FC236}">
                <a16:creationId xmlns:a16="http://schemas.microsoft.com/office/drawing/2014/main" id="{44069A0E-FF19-1750-711B-C70AD7828171}"/>
              </a:ext>
            </a:extLst>
          </p:cNvPr>
          <p:cNvSpPr/>
          <p:nvPr/>
        </p:nvSpPr>
        <p:spPr>
          <a:xfrm>
            <a:off x="1459832" y="1297526"/>
            <a:ext cx="9192126" cy="3832575"/>
          </a:xfrm>
          <a:prstGeom prst="roundRect">
            <a:avLst/>
          </a:prstGeom>
          <a:solidFill>
            <a:srgbClr val="E1E1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 name="Underrubrik 2">
            <a:extLst>
              <a:ext uri="{FF2B5EF4-FFF2-40B4-BE49-F238E27FC236}">
                <a16:creationId xmlns:a16="http://schemas.microsoft.com/office/drawing/2014/main" id="{C838D9A7-AEEB-36AE-F512-2B9BBF4623D8}"/>
              </a:ext>
            </a:extLst>
          </p:cNvPr>
          <p:cNvSpPr>
            <a:spLocks noGrp="1"/>
          </p:cNvSpPr>
          <p:nvPr>
            <p:ph type="subTitle" idx="1"/>
          </p:nvPr>
        </p:nvSpPr>
        <p:spPr>
          <a:xfrm>
            <a:off x="2368512" y="1943857"/>
            <a:ext cx="7374766" cy="2836235"/>
          </a:xfrm>
        </p:spPr>
        <p:txBody>
          <a:bodyPr vert="horz" lIns="91440" tIns="45720" rIns="91440" bIns="45720" numCol="2" rtlCol="0" anchor="t">
            <a:normAutofit/>
          </a:bodyPr>
          <a:lstStyle/>
          <a:p>
            <a:pPr algn="l"/>
            <a:r>
              <a:rPr lang="en-SE"/>
              <a:t>Linda </a:t>
            </a:r>
            <a:r>
              <a:rPr lang="en-SE" err="1"/>
              <a:t>Bogardi</a:t>
            </a:r>
            <a:endParaRPr lang="sv-SE"/>
          </a:p>
          <a:p>
            <a:pPr algn="l"/>
            <a:r>
              <a:rPr lang="en-SE"/>
              <a:t>Sara Hedberg</a:t>
            </a:r>
          </a:p>
          <a:p>
            <a:pPr algn="l"/>
            <a:r>
              <a:rPr lang="en-SE"/>
              <a:t>Michael Loven</a:t>
            </a:r>
          </a:p>
          <a:p>
            <a:pPr algn="l"/>
            <a:r>
              <a:rPr lang="en-SE"/>
              <a:t>Cristian Troncoso</a:t>
            </a:r>
          </a:p>
          <a:p>
            <a:pPr algn="l"/>
            <a:r>
              <a:rPr lang="en-SE"/>
              <a:t>Daniel Karlsson</a:t>
            </a:r>
          </a:p>
          <a:p>
            <a:pPr algn="l"/>
            <a:r>
              <a:rPr lang="en-SE"/>
              <a:t>Ebrahim Amani</a:t>
            </a:r>
          </a:p>
          <a:p>
            <a:pPr algn="l"/>
            <a:endParaRPr lang="sv-SE"/>
          </a:p>
        </p:txBody>
      </p:sp>
      <p:sp>
        <p:nvSpPr>
          <p:cNvPr id="2" name="textruta 1">
            <a:extLst>
              <a:ext uri="{FF2B5EF4-FFF2-40B4-BE49-F238E27FC236}">
                <a16:creationId xmlns:a16="http://schemas.microsoft.com/office/drawing/2014/main" id="{9434CA38-D3F3-CF6D-B0D3-ABB61C317142}"/>
              </a:ext>
            </a:extLst>
          </p:cNvPr>
          <p:cNvSpPr txBox="1"/>
          <p:nvPr/>
        </p:nvSpPr>
        <p:spPr>
          <a:xfrm>
            <a:off x="1030114" y="651195"/>
            <a:ext cx="10186736" cy="646331"/>
          </a:xfrm>
          <a:prstGeom prst="rect">
            <a:avLst/>
          </a:prstGeom>
          <a:noFill/>
        </p:spPr>
        <p:txBody>
          <a:bodyPr wrap="square" lIns="91440" tIns="45720" rIns="91440" bIns="45720" rtlCol="0" anchor="t">
            <a:spAutoFit/>
          </a:bodyPr>
          <a:lstStyle/>
          <a:p>
            <a:pPr algn="ctr"/>
            <a:r>
              <a:rPr lang="en-SE" sz="3600">
                <a:effectLst/>
                <a:latin typeface="Aptos" panose="020B0004020202020204" pitchFamily="34" charset="0"/>
                <a:ea typeface="Aptos" panose="020B0004020202020204" pitchFamily="34" charset="0"/>
                <a:cs typeface="Times New Roman" panose="02020603050405020304" pitchFamily="18" charset="0"/>
              </a:rPr>
              <a:t>H&amp;M </a:t>
            </a:r>
            <a:r>
              <a:rPr lang="en-SE" sz="3600">
                <a:latin typeface="Aptos" panose="020B0004020202020204" pitchFamily="34" charset="0"/>
                <a:ea typeface="Aptos" panose="020B0004020202020204" pitchFamily="34" charset="0"/>
                <a:cs typeface="Times New Roman" panose="02020603050405020304" pitchFamily="18" charset="0"/>
              </a:rPr>
              <a:t>C</a:t>
            </a:r>
            <a:r>
              <a:rPr lang="en-SE" sz="3600">
                <a:effectLst/>
                <a:latin typeface="Aptos" panose="020B0004020202020204" pitchFamily="34" charset="0"/>
                <a:ea typeface="Aptos" panose="020B0004020202020204" pitchFamily="34" charset="0"/>
                <a:cs typeface="Times New Roman" panose="02020603050405020304" pitchFamily="18" charset="0"/>
              </a:rPr>
              <a:t>loud </a:t>
            </a:r>
            <a:r>
              <a:rPr lang="en-SE" sz="3600">
                <a:latin typeface="Aptos" panose="020B0004020202020204" pitchFamily="34" charset="0"/>
                <a:ea typeface="Aptos" panose="020B0004020202020204" pitchFamily="34" charset="0"/>
                <a:cs typeface="Times New Roman" panose="02020603050405020304" pitchFamily="18" charset="0"/>
              </a:rPr>
              <a:t>S</a:t>
            </a:r>
            <a:r>
              <a:rPr lang="en-SE" sz="3600">
                <a:effectLst/>
                <a:latin typeface="Aptos" panose="020B0004020202020204" pitchFamily="34" charset="0"/>
                <a:ea typeface="Aptos" panose="020B0004020202020204" pitchFamily="34" charset="0"/>
                <a:cs typeface="Times New Roman" panose="02020603050405020304" pitchFamily="18" charset="0"/>
              </a:rPr>
              <a:t>trategy </a:t>
            </a:r>
            <a:r>
              <a:rPr lang="en-SE" sz="3600">
                <a:latin typeface="Aptos" panose="020B0004020202020204" pitchFamily="34" charset="0"/>
                <a:ea typeface="Aptos" panose="020B0004020202020204" pitchFamily="34" charset="0"/>
                <a:cs typeface="Times New Roman" panose="02020603050405020304" pitchFamily="18" charset="0"/>
              </a:rPr>
              <a:t>S</a:t>
            </a:r>
            <a:r>
              <a:rPr lang="en-SE" sz="3600">
                <a:effectLst/>
                <a:latin typeface="Aptos" panose="020B0004020202020204" pitchFamily="34" charset="0"/>
                <a:ea typeface="Aptos" panose="020B0004020202020204" pitchFamily="34" charset="0"/>
                <a:cs typeface="Times New Roman" panose="02020603050405020304" pitchFamily="18" charset="0"/>
              </a:rPr>
              <a:t>teering </a:t>
            </a:r>
            <a:r>
              <a:rPr lang="en-SE" sz="3600">
                <a:latin typeface="Aptos" panose="020B0004020202020204" pitchFamily="34" charset="0"/>
                <a:ea typeface="Aptos" panose="020B0004020202020204" pitchFamily="34" charset="0"/>
                <a:cs typeface="Times New Roman" panose="02020603050405020304" pitchFamily="18" charset="0"/>
              </a:rPr>
              <a:t>C</a:t>
            </a:r>
            <a:r>
              <a:rPr lang="en-SE" sz="3600">
                <a:effectLst/>
                <a:latin typeface="Aptos" panose="020B0004020202020204" pitchFamily="34" charset="0"/>
                <a:ea typeface="Aptos" panose="020B0004020202020204" pitchFamily="34" charset="0"/>
                <a:cs typeface="Times New Roman" panose="02020603050405020304" pitchFamily="18" charset="0"/>
              </a:rPr>
              <a:t>ommittee </a:t>
            </a:r>
            <a:endParaRPr lang="sv-SE" sz="3600">
              <a:latin typeface="+mj-lt"/>
            </a:endParaRPr>
          </a:p>
        </p:txBody>
      </p:sp>
      <p:pic>
        <p:nvPicPr>
          <p:cNvPr id="4" name="Bildobjekt 3" descr="En bild som visar Dans&#10;&#10;Automatiskt genererad beskrivning">
            <a:extLst>
              <a:ext uri="{FF2B5EF4-FFF2-40B4-BE49-F238E27FC236}">
                <a16:creationId xmlns:a16="http://schemas.microsoft.com/office/drawing/2014/main" id="{1575C717-A726-0648-80A7-C8AACBD9F86E}"/>
              </a:ext>
            </a:extLst>
          </p:cNvPr>
          <p:cNvPicPr>
            <a:picLocks noChangeAspect="1"/>
          </p:cNvPicPr>
          <p:nvPr/>
        </p:nvPicPr>
        <p:blipFill>
          <a:blip r:embed="rId4"/>
          <a:stretch>
            <a:fillRect/>
          </a:stretch>
        </p:blipFill>
        <p:spPr>
          <a:xfrm>
            <a:off x="5357004" y="1610970"/>
            <a:ext cx="4698519" cy="3219116"/>
          </a:xfrm>
          <a:prstGeom prst="rect">
            <a:avLst/>
          </a:prstGeom>
        </p:spPr>
      </p:pic>
    </p:spTree>
    <p:extLst>
      <p:ext uri="{BB962C8B-B14F-4D97-AF65-F5344CB8AC3E}">
        <p14:creationId xmlns:p14="http://schemas.microsoft.com/office/powerpoint/2010/main" val="1118621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3ABB6-8006-F19B-1319-3F77B1C8FA1D}"/>
            </a:ext>
          </a:extLst>
        </p:cNvPr>
        <p:cNvGrpSpPr/>
        <p:nvPr/>
      </p:nvGrpSpPr>
      <p:grpSpPr>
        <a:xfrm>
          <a:off x="0" y="0"/>
          <a:ext cx="0" cy="0"/>
          <a:chOff x="0" y="0"/>
          <a:chExt cx="0" cy="0"/>
        </a:xfrm>
      </p:grpSpPr>
      <p:pic>
        <p:nvPicPr>
          <p:cNvPr id="6" name="Bildobjekt 5" descr="En bild som visar text, vit, dimma&#10;&#10;Automatiskt genererad beskrivning">
            <a:extLst>
              <a:ext uri="{FF2B5EF4-FFF2-40B4-BE49-F238E27FC236}">
                <a16:creationId xmlns:a16="http://schemas.microsoft.com/office/drawing/2014/main" id="{9C340EAD-2C7A-6433-D06E-DE58AD9713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ktangel: rundade hörn 6">
            <a:extLst>
              <a:ext uri="{FF2B5EF4-FFF2-40B4-BE49-F238E27FC236}">
                <a16:creationId xmlns:a16="http://schemas.microsoft.com/office/drawing/2014/main" id="{14BD13AA-A517-8A09-4CA8-CAF108A7D00E}"/>
              </a:ext>
            </a:extLst>
          </p:cNvPr>
          <p:cNvSpPr/>
          <p:nvPr/>
        </p:nvSpPr>
        <p:spPr>
          <a:xfrm>
            <a:off x="1304144" y="1948721"/>
            <a:ext cx="9638676" cy="3867463"/>
          </a:xfrm>
          <a:prstGeom prst="roundRect">
            <a:avLst/>
          </a:prstGeom>
          <a:solidFill>
            <a:srgbClr val="E1E1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 name="Underrubrik 2">
            <a:extLst>
              <a:ext uri="{FF2B5EF4-FFF2-40B4-BE49-F238E27FC236}">
                <a16:creationId xmlns:a16="http://schemas.microsoft.com/office/drawing/2014/main" id="{8F2552F6-1C88-4E75-E4C4-0E9785C9C9B2}"/>
              </a:ext>
            </a:extLst>
          </p:cNvPr>
          <p:cNvSpPr>
            <a:spLocks noGrp="1"/>
          </p:cNvSpPr>
          <p:nvPr>
            <p:ph type="subTitle" idx="1"/>
          </p:nvPr>
        </p:nvSpPr>
        <p:spPr>
          <a:xfrm>
            <a:off x="1632857" y="2530021"/>
            <a:ext cx="9144000" cy="2806700"/>
          </a:xfrm>
        </p:spPr>
        <p:txBody>
          <a:bodyPr vert="horz" lIns="91440" tIns="45720" rIns="91440" bIns="45720" rtlCol="0" anchor="t">
            <a:normAutofit fontScale="92500" lnSpcReduction="20000"/>
          </a:bodyPr>
          <a:lstStyle/>
          <a:p>
            <a:pPr algn="l"/>
            <a:r>
              <a:rPr lang="sv-SE" sz="1800"/>
              <a:t>Gartner Magic </a:t>
            </a:r>
            <a:r>
              <a:rPr lang="sv-SE" sz="1800" err="1"/>
              <a:t>Quadrant</a:t>
            </a:r>
            <a:r>
              <a:rPr lang="sv-SE" sz="1800"/>
              <a:t> 2024 - CDM</a:t>
            </a:r>
            <a:endParaRPr lang="sv-SE" sz="1800" b="0" i="0">
              <a:effectLst/>
            </a:endParaRPr>
          </a:p>
          <a:p>
            <a:pPr algn="l"/>
            <a:endParaRPr lang="sv-SE" sz="1800"/>
          </a:p>
          <a:p>
            <a:pPr algn="l"/>
            <a:r>
              <a:rPr lang="sv-SE" sz="1800"/>
              <a:t>6 fokusområden</a:t>
            </a:r>
            <a:endParaRPr lang="sv-SE"/>
          </a:p>
          <a:p>
            <a:pPr marL="285750" indent="-285750" algn="l">
              <a:buFont typeface="Calibri" panose="020B0604020202020204" pitchFamily="34" charset="0"/>
              <a:buChar char="-"/>
            </a:pPr>
            <a:r>
              <a:rPr lang="sv-SE" sz="1800" err="1">
                <a:ea typeface="+mn-lt"/>
                <a:cs typeface="+mn-lt"/>
              </a:rPr>
              <a:t>Footprint</a:t>
            </a:r>
            <a:endParaRPr lang="sv-SE">
              <a:ea typeface="+mn-lt"/>
              <a:cs typeface="+mn-lt"/>
            </a:endParaRPr>
          </a:p>
          <a:p>
            <a:pPr marL="285750" indent="-285750" algn="l">
              <a:buFont typeface="Calibri" panose="020B0604020202020204" pitchFamily="34" charset="0"/>
              <a:buChar char="-"/>
            </a:pPr>
            <a:r>
              <a:rPr lang="sv-SE" sz="1800">
                <a:ea typeface="+mn-lt"/>
                <a:cs typeface="+mn-lt"/>
              </a:rPr>
              <a:t>Dataplattfrom</a:t>
            </a:r>
            <a:endParaRPr lang="sv-SE">
              <a:ea typeface="+mn-lt"/>
              <a:cs typeface="+mn-lt"/>
            </a:endParaRPr>
          </a:p>
          <a:p>
            <a:pPr marL="285750" indent="-285750" algn="l">
              <a:buFont typeface="Calibri" panose="020B0604020202020204" pitchFamily="34" charset="0"/>
              <a:buChar char="-"/>
            </a:pPr>
            <a:r>
              <a:rPr lang="sv-SE" sz="1800">
                <a:ea typeface="+mn-lt"/>
                <a:cs typeface="+mn-lt"/>
              </a:rPr>
              <a:t>ERP Integration</a:t>
            </a:r>
          </a:p>
          <a:p>
            <a:pPr marL="285750" indent="-285750" algn="l">
              <a:buFont typeface="Calibri" panose="020B0604020202020204" pitchFamily="34" charset="0"/>
              <a:buChar char="-"/>
            </a:pPr>
            <a:r>
              <a:rPr lang="sv-SE" sz="1800">
                <a:ea typeface="+mn-lt"/>
                <a:cs typeface="+mn-lt"/>
              </a:rPr>
              <a:t>Dataflödet</a:t>
            </a:r>
            <a:endParaRPr lang="sv-SE">
              <a:ea typeface="+mn-lt"/>
              <a:cs typeface="+mn-lt"/>
            </a:endParaRPr>
          </a:p>
          <a:p>
            <a:pPr marL="285750" indent="-285750" algn="l">
              <a:buFont typeface="Calibri" panose="020B0604020202020204" pitchFamily="34" charset="0"/>
              <a:buChar char="-"/>
            </a:pPr>
            <a:r>
              <a:rPr lang="sv-SE" sz="1800">
                <a:ea typeface="+mn-lt"/>
                <a:cs typeface="+mn-lt"/>
              </a:rPr>
              <a:t>Säkerhet</a:t>
            </a:r>
            <a:endParaRPr lang="sv-SE">
              <a:ea typeface="+mn-lt"/>
              <a:cs typeface="+mn-lt"/>
            </a:endParaRPr>
          </a:p>
          <a:p>
            <a:pPr marL="285750" indent="-285750" algn="l">
              <a:buFont typeface="Calibri" panose="020B0604020202020204" pitchFamily="34" charset="0"/>
              <a:buChar char="-"/>
            </a:pPr>
            <a:r>
              <a:rPr lang="sv-SE" sz="1800">
                <a:ea typeface="+mn-lt"/>
                <a:cs typeface="+mn-lt"/>
              </a:rPr>
              <a:t>Kostnad</a:t>
            </a:r>
            <a:endParaRPr lang="sv-SE"/>
          </a:p>
          <a:p>
            <a:pPr algn="l"/>
            <a:endParaRPr lang="sv-SE" sz="1800">
              <a:ea typeface="+mn-lt"/>
              <a:cs typeface="+mn-lt"/>
            </a:endParaRPr>
          </a:p>
        </p:txBody>
      </p:sp>
      <p:sp>
        <p:nvSpPr>
          <p:cNvPr id="2" name="textruta 1">
            <a:extLst>
              <a:ext uri="{FF2B5EF4-FFF2-40B4-BE49-F238E27FC236}">
                <a16:creationId xmlns:a16="http://schemas.microsoft.com/office/drawing/2014/main" id="{29640AB5-54C8-2F26-16DE-3C1F9F96BA4A}"/>
              </a:ext>
            </a:extLst>
          </p:cNvPr>
          <p:cNvSpPr txBox="1"/>
          <p:nvPr/>
        </p:nvSpPr>
        <p:spPr>
          <a:xfrm>
            <a:off x="4122058" y="609601"/>
            <a:ext cx="3222171" cy="553998"/>
          </a:xfrm>
          <a:prstGeom prst="rect">
            <a:avLst/>
          </a:prstGeom>
          <a:noFill/>
        </p:spPr>
        <p:txBody>
          <a:bodyPr wrap="square" lIns="91440" tIns="45720" rIns="91440" bIns="45720" rtlCol="0" anchor="t">
            <a:spAutoFit/>
          </a:bodyPr>
          <a:lstStyle/>
          <a:p>
            <a:pPr algn="ctr"/>
            <a:r>
              <a:rPr lang="sv-SE" sz="3000">
                <a:latin typeface="Aptos"/>
              </a:rPr>
              <a:t>Urval/ kravlista</a:t>
            </a:r>
          </a:p>
        </p:txBody>
      </p:sp>
      <p:pic>
        <p:nvPicPr>
          <p:cNvPr id="5" name="Bildobjekt 4">
            <a:extLst>
              <a:ext uri="{FF2B5EF4-FFF2-40B4-BE49-F238E27FC236}">
                <a16:creationId xmlns:a16="http://schemas.microsoft.com/office/drawing/2014/main" id="{B6C0704D-DAB8-8EF2-3121-91842C3166CA}"/>
              </a:ext>
            </a:extLst>
          </p:cNvPr>
          <p:cNvPicPr>
            <a:picLocks noChangeAspect="1"/>
          </p:cNvPicPr>
          <p:nvPr/>
        </p:nvPicPr>
        <p:blipFill>
          <a:blip r:embed="rId4"/>
          <a:stretch>
            <a:fillRect/>
          </a:stretch>
        </p:blipFill>
        <p:spPr>
          <a:xfrm>
            <a:off x="6200111" y="2071909"/>
            <a:ext cx="3597031" cy="3603049"/>
          </a:xfrm>
          <a:prstGeom prst="rect">
            <a:avLst/>
          </a:prstGeom>
        </p:spPr>
      </p:pic>
    </p:spTree>
    <p:extLst>
      <p:ext uri="{BB962C8B-B14F-4D97-AF65-F5344CB8AC3E}">
        <p14:creationId xmlns:p14="http://schemas.microsoft.com/office/powerpoint/2010/main" val="2616307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3ABB6-8006-F19B-1319-3F77B1C8FA1D}"/>
            </a:ext>
          </a:extLst>
        </p:cNvPr>
        <p:cNvGrpSpPr/>
        <p:nvPr/>
      </p:nvGrpSpPr>
      <p:grpSpPr>
        <a:xfrm>
          <a:off x="0" y="0"/>
          <a:ext cx="0" cy="0"/>
          <a:chOff x="0" y="0"/>
          <a:chExt cx="0" cy="0"/>
        </a:xfrm>
      </p:grpSpPr>
      <p:pic>
        <p:nvPicPr>
          <p:cNvPr id="6" name="Bildobjekt 5" descr="En bild som visar text, vit, dimma&#10;&#10;Automatiskt genererad beskrivning">
            <a:extLst>
              <a:ext uri="{FF2B5EF4-FFF2-40B4-BE49-F238E27FC236}">
                <a16:creationId xmlns:a16="http://schemas.microsoft.com/office/drawing/2014/main" id="{9C340EAD-2C7A-6433-D06E-DE58AD9713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ktangel: rundade hörn 6">
            <a:extLst>
              <a:ext uri="{FF2B5EF4-FFF2-40B4-BE49-F238E27FC236}">
                <a16:creationId xmlns:a16="http://schemas.microsoft.com/office/drawing/2014/main" id="{14BD13AA-A517-8A09-4CA8-CAF108A7D00E}"/>
              </a:ext>
            </a:extLst>
          </p:cNvPr>
          <p:cNvSpPr/>
          <p:nvPr/>
        </p:nvSpPr>
        <p:spPr>
          <a:xfrm>
            <a:off x="1304144" y="1948721"/>
            <a:ext cx="9638676" cy="3867463"/>
          </a:xfrm>
          <a:prstGeom prst="roundRect">
            <a:avLst/>
          </a:prstGeom>
          <a:solidFill>
            <a:srgbClr val="E1E1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textruta 1">
            <a:extLst>
              <a:ext uri="{FF2B5EF4-FFF2-40B4-BE49-F238E27FC236}">
                <a16:creationId xmlns:a16="http://schemas.microsoft.com/office/drawing/2014/main" id="{29640AB5-54C8-2F26-16DE-3C1F9F96BA4A}"/>
              </a:ext>
            </a:extLst>
          </p:cNvPr>
          <p:cNvSpPr txBox="1"/>
          <p:nvPr/>
        </p:nvSpPr>
        <p:spPr>
          <a:xfrm>
            <a:off x="4122058" y="609601"/>
            <a:ext cx="3222171" cy="553998"/>
          </a:xfrm>
          <a:prstGeom prst="rect">
            <a:avLst/>
          </a:prstGeom>
          <a:noFill/>
        </p:spPr>
        <p:txBody>
          <a:bodyPr wrap="square" lIns="91440" tIns="45720" rIns="91440" bIns="45720" rtlCol="0" anchor="t">
            <a:spAutoFit/>
          </a:bodyPr>
          <a:lstStyle/>
          <a:p>
            <a:pPr algn="ctr"/>
            <a:r>
              <a:rPr lang="sv-SE" sz="3000">
                <a:latin typeface="Aptos"/>
              </a:rPr>
              <a:t>Jämförelse</a:t>
            </a:r>
          </a:p>
        </p:txBody>
      </p:sp>
      <p:pic>
        <p:nvPicPr>
          <p:cNvPr id="5" name="Bildobjekt 4" descr="En bild som visar Grafik, Teckensnitt, clipart, grafisk design&#10;&#10;Automatiskt genererad beskrivning">
            <a:extLst>
              <a:ext uri="{FF2B5EF4-FFF2-40B4-BE49-F238E27FC236}">
                <a16:creationId xmlns:a16="http://schemas.microsoft.com/office/drawing/2014/main" id="{B42CC392-24AA-859F-36EF-15B519BAF1EF}"/>
              </a:ext>
            </a:extLst>
          </p:cNvPr>
          <p:cNvPicPr>
            <a:picLocks noChangeAspect="1"/>
          </p:cNvPicPr>
          <p:nvPr/>
        </p:nvPicPr>
        <p:blipFill>
          <a:blip r:embed="rId4"/>
          <a:stretch>
            <a:fillRect/>
          </a:stretch>
        </p:blipFill>
        <p:spPr>
          <a:xfrm>
            <a:off x="4166737" y="2116256"/>
            <a:ext cx="3700374" cy="1173373"/>
          </a:xfrm>
          <a:prstGeom prst="rect">
            <a:avLst/>
          </a:prstGeom>
        </p:spPr>
      </p:pic>
      <p:pic>
        <p:nvPicPr>
          <p:cNvPr id="8" name="Bildobjekt 7" descr="En bild som visar text, Teckensnitt, Grafik, logotyp&#10;&#10;Automatiskt genererad beskrivning">
            <a:extLst>
              <a:ext uri="{FF2B5EF4-FFF2-40B4-BE49-F238E27FC236}">
                <a16:creationId xmlns:a16="http://schemas.microsoft.com/office/drawing/2014/main" id="{75A15E69-74E6-892B-F643-1F392E1F9E71}"/>
              </a:ext>
            </a:extLst>
          </p:cNvPr>
          <p:cNvPicPr>
            <a:picLocks noChangeAspect="1"/>
          </p:cNvPicPr>
          <p:nvPr/>
        </p:nvPicPr>
        <p:blipFill>
          <a:blip r:embed="rId5"/>
          <a:stretch>
            <a:fillRect/>
          </a:stretch>
        </p:blipFill>
        <p:spPr>
          <a:xfrm>
            <a:off x="3479320" y="3294984"/>
            <a:ext cx="5060831" cy="1159426"/>
          </a:xfrm>
          <a:prstGeom prst="rect">
            <a:avLst/>
          </a:prstGeom>
        </p:spPr>
      </p:pic>
      <p:pic>
        <p:nvPicPr>
          <p:cNvPr id="9" name="Bildobjekt 8" descr="En bild som visar text, Teckensnitt, logotyp, skärmbild&#10;&#10;Automatiskt genererad beskrivning">
            <a:extLst>
              <a:ext uri="{FF2B5EF4-FFF2-40B4-BE49-F238E27FC236}">
                <a16:creationId xmlns:a16="http://schemas.microsoft.com/office/drawing/2014/main" id="{72957C6D-76A7-CF68-4AA3-E17070BED704}"/>
              </a:ext>
            </a:extLst>
          </p:cNvPr>
          <p:cNvPicPr>
            <a:picLocks noChangeAspect="1"/>
          </p:cNvPicPr>
          <p:nvPr/>
        </p:nvPicPr>
        <p:blipFill>
          <a:blip r:embed="rId6"/>
          <a:stretch>
            <a:fillRect/>
          </a:stretch>
        </p:blipFill>
        <p:spPr>
          <a:xfrm>
            <a:off x="4459677" y="4454824"/>
            <a:ext cx="3100118" cy="1183257"/>
          </a:xfrm>
          <a:prstGeom prst="rect">
            <a:avLst/>
          </a:prstGeom>
        </p:spPr>
      </p:pic>
    </p:spTree>
    <p:extLst>
      <p:ext uri="{BB962C8B-B14F-4D97-AF65-F5344CB8AC3E}">
        <p14:creationId xmlns:p14="http://schemas.microsoft.com/office/powerpoint/2010/main" val="444550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3ABB6-8006-F19B-1319-3F77B1C8FA1D}"/>
            </a:ext>
          </a:extLst>
        </p:cNvPr>
        <p:cNvGrpSpPr/>
        <p:nvPr/>
      </p:nvGrpSpPr>
      <p:grpSpPr>
        <a:xfrm>
          <a:off x="0" y="0"/>
          <a:ext cx="0" cy="0"/>
          <a:chOff x="0" y="0"/>
          <a:chExt cx="0" cy="0"/>
        </a:xfrm>
      </p:grpSpPr>
      <p:pic>
        <p:nvPicPr>
          <p:cNvPr id="6" name="Bildobjekt 5" descr="En bild som visar text, vit, dimma&#10;&#10;Automatiskt genererad beskrivning">
            <a:extLst>
              <a:ext uri="{FF2B5EF4-FFF2-40B4-BE49-F238E27FC236}">
                <a16:creationId xmlns:a16="http://schemas.microsoft.com/office/drawing/2014/main" id="{9C340EAD-2C7A-6433-D06E-DE58AD9713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ktangel: rundade hörn 6">
            <a:extLst>
              <a:ext uri="{FF2B5EF4-FFF2-40B4-BE49-F238E27FC236}">
                <a16:creationId xmlns:a16="http://schemas.microsoft.com/office/drawing/2014/main" id="{14BD13AA-A517-8A09-4CA8-CAF108A7D00E}"/>
              </a:ext>
            </a:extLst>
          </p:cNvPr>
          <p:cNvSpPr/>
          <p:nvPr/>
        </p:nvSpPr>
        <p:spPr>
          <a:xfrm>
            <a:off x="1304144" y="1948721"/>
            <a:ext cx="9638676" cy="3867463"/>
          </a:xfrm>
          <a:prstGeom prst="roundRect">
            <a:avLst/>
          </a:prstGeom>
          <a:solidFill>
            <a:srgbClr val="E1E1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textruta 1">
            <a:extLst>
              <a:ext uri="{FF2B5EF4-FFF2-40B4-BE49-F238E27FC236}">
                <a16:creationId xmlns:a16="http://schemas.microsoft.com/office/drawing/2014/main" id="{29640AB5-54C8-2F26-16DE-3C1F9F96BA4A}"/>
              </a:ext>
            </a:extLst>
          </p:cNvPr>
          <p:cNvSpPr txBox="1"/>
          <p:nvPr/>
        </p:nvSpPr>
        <p:spPr>
          <a:xfrm>
            <a:off x="4122058" y="609601"/>
            <a:ext cx="3222171" cy="553998"/>
          </a:xfrm>
          <a:prstGeom prst="rect">
            <a:avLst/>
          </a:prstGeom>
          <a:noFill/>
        </p:spPr>
        <p:txBody>
          <a:bodyPr wrap="square" lIns="91440" tIns="45720" rIns="91440" bIns="45720" rtlCol="0" anchor="t">
            <a:spAutoFit/>
          </a:bodyPr>
          <a:lstStyle/>
          <a:p>
            <a:pPr algn="ctr"/>
            <a:r>
              <a:rPr lang="sv-SE" sz="3000">
                <a:latin typeface="Aptos"/>
              </a:rPr>
              <a:t>Förstahandsvalet</a:t>
            </a:r>
          </a:p>
        </p:txBody>
      </p:sp>
      <p:pic>
        <p:nvPicPr>
          <p:cNvPr id="4" name="Bildobjekt 3" descr="En bild som visar symbol, design&#10;&#10;Automatiskt genererad beskrivning">
            <a:extLst>
              <a:ext uri="{FF2B5EF4-FFF2-40B4-BE49-F238E27FC236}">
                <a16:creationId xmlns:a16="http://schemas.microsoft.com/office/drawing/2014/main" id="{CDFD330F-364B-1246-C6BC-554BB43BA134}"/>
              </a:ext>
            </a:extLst>
          </p:cNvPr>
          <p:cNvPicPr>
            <a:picLocks noChangeAspect="1"/>
          </p:cNvPicPr>
          <p:nvPr/>
        </p:nvPicPr>
        <p:blipFill>
          <a:blip r:embed="rId4"/>
          <a:stretch>
            <a:fillRect/>
          </a:stretch>
        </p:blipFill>
        <p:spPr>
          <a:xfrm>
            <a:off x="1629315" y="2184010"/>
            <a:ext cx="8933371" cy="3366997"/>
          </a:xfrm>
          <a:prstGeom prst="rect">
            <a:avLst/>
          </a:prstGeom>
        </p:spPr>
      </p:pic>
    </p:spTree>
    <p:extLst>
      <p:ext uri="{BB962C8B-B14F-4D97-AF65-F5344CB8AC3E}">
        <p14:creationId xmlns:p14="http://schemas.microsoft.com/office/powerpoint/2010/main" val="1863936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EA0807-F33A-B460-7662-50CD0D20DC3F}"/>
            </a:ext>
          </a:extLst>
        </p:cNvPr>
        <p:cNvGrpSpPr/>
        <p:nvPr/>
      </p:nvGrpSpPr>
      <p:grpSpPr>
        <a:xfrm>
          <a:off x="0" y="0"/>
          <a:ext cx="0" cy="0"/>
          <a:chOff x="0" y="0"/>
          <a:chExt cx="0" cy="0"/>
        </a:xfrm>
      </p:grpSpPr>
      <p:pic>
        <p:nvPicPr>
          <p:cNvPr id="6" name="Bildobjekt 5" descr="En bild som visar text, vit, dimma&#10;&#10;Automatiskt genererad beskrivning">
            <a:extLst>
              <a:ext uri="{FF2B5EF4-FFF2-40B4-BE49-F238E27FC236}">
                <a16:creationId xmlns:a16="http://schemas.microsoft.com/office/drawing/2014/main" id="{7B9AAAF3-0D7A-BB25-CE73-1F4853F8A7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ktangel: rundade hörn 6">
            <a:extLst>
              <a:ext uri="{FF2B5EF4-FFF2-40B4-BE49-F238E27FC236}">
                <a16:creationId xmlns:a16="http://schemas.microsoft.com/office/drawing/2014/main" id="{25FC0247-EE0D-E330-0A2F-94C8E3766D73}"/>
              </a:ext>
            </a:extLst>
          </p:cNvPr>
          <p:cNvSpPr/>
          <p:nvPr/>
        </p:nvSpPr>
        <p:spPr>
          <a:xfrm>
            <a:off x="1304144" y="1435374"/>
            <a:ext cx="9638676" cy="4380810"/>
          </a:xfrm>
          <a:prstGeom prst="roundRect">
            <a:avLst/>
          </a:prstGeom>
          <a:solidFill>
            <a:srgbClr val="E1E1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 name="Underrubrik 2">
            <a:extLst>
              <a:ext uri="{FF2B5EF4-FFF2-40B4-BE49-F238E27FC236}">
                <a16:creationId xmlns:a16="http://schemas.microsoft.com/office/drawing/2014/main" id="{29998790-B881-C3AB-FDCA-88CBDC49EBD1}"/>
              </a:ext>
            </a:extLst>
          </p:cNvPr>
          <p:cNvSpPr>
            <a:spLocks noGrp="1"/>
          </p:cNvSpPr>
          <p:nvPr>
            <p:ph type="subTitle" idx="1"/>
          </p:nvPr>
        </p:nvSpPr>
        <p:spPr>
          <a:xfrm>
            <a:off x="1440508" y="1694275"/>
            <a:ext cx="9361658" cy="3953164"/>
          </a:xfrm>
        </p:spPr>
        <p:txBody>
          <a:bodyPr vert="horz" lIns="91440" tIns="45720" rIns="91440" bIns="45720" rtlCol="0" anchor="t">
            <a:normAutofit/>
          </a:bodyPr>
          <a:lstStyle/>
          <a:p>
            <a:pPr marL="285750" indent="-285750" algn="l">
              <a:buChar char="•"/>
            </a:pPr>
            <a:r>
              <a:rPr lang="sv-SE" sz="1800"/>
              <a:t>H&amp;M har drygt 4000 butiker + produktion och distribution över världen</a:t>
            </a:r>
          </a:p>
          <a:p>
            <a:pPr marL="285750" indent="-285750" algn="l">
              <a:buChar char="•"/>
            </a:pPr>
            <a:r>
              <a:rPr lang="sv-SE" sz="1800"/>
              <a:t>Endast AWS &amp; </a:t>
            </a:r>
            <a:r>
              <a:rPr lang="sv-SE" sz="1800" err="1"/>
              <a:t>Azure</a:t>
            </a:r>
            <a:r>
              <a:rPr lang="sv-SE" sz="1800"/>
              <a:t> finns i Kina (</a:t>
            </a:r>
            <a:r>
              <a:rPr lang="sv-SE" sz="1800" err="1"/>
              <a:t>H&amp;M's</a:t>
            </a:r>
            <a:r>
              <a:rPr lang="sv-SE" sz="1800"/>
              <a:t> till antalet butiker största marknad)</a:t>
            </a:r>
          </a:p>
          <a:p>
            <a:pPr marL="285750" indent="-285750" algn="l">
              <a:buChar char="•"/>
            </a:pPr>
            <a:r>
              <a:rPr lang="sv-SE" sz="1800"/>
              <a:t>Bra matchning ROW</a:t>
            </a:r>
          </a:p>
          <a:p>
            <a:pPr marL="285750" indent="-285750" algn="l">
              <a:buChar char="•"/>
            </a:pPr>
            <a:r>
              <a:rPr lang="sv-SE" sz="1800"/>
              <a:t>Både AWS och Microsoft har bra LDN (extra plus till Microsoft)</a:t>
            </a:r>
          </a:p>
          <a:p>
            <a:pPr marL="285750" indent="-285750" algn="l">
              <a:buChar char="•"/>
            </a:pPr>
            <a:r>
              <a:rPr lang="sv-SE" sz="1800"/>
              <a:t>Båda tillåter direkt anslutning (MPLS)</a:t>
            </a:r>
          </a:p>
          <a:p>
            <a:pPr marL="285750" indent="-285750" algn="l">
              <a:buChar char="•"/>
            </a:pPr>
            <a:r>
              <a:rPr lang="sv-SE" sz="1800"/>
              <a:t>Hög fysisk säkerhet</a:t>
            </a:r>
          </a:p>
          <a:p>
            <a:pPr marL="285750" indent="-285750" algn="l">
              <a:buChar char="•"/>
            </a:pPr>
            <a:r>
              <a:rPr lang="sv-SE" sz="1800"/>
              <a:t>Hög SLA (upp till 99,99% i regioner)</a:t>
            </a:r>
          </a:p>
        </p:txBody>
      </p:sp>
      <p:sp>
        <p:nvSpPr>
          <p:cNvPr id="2" name="textruta 1">
            <a:extLst>
              <a:ext uri="{FF2B5EF4-FFF2-40B4-BE49-F238E27FC236}">
                <a16:creationId xmlns:a16="http://schemas.microsoft.com/office/drawing/2014/main" id="{DEEBC9A0-1881-B576-C6EF-70262EF13896}"/>
              </a:ext>
            </a:extLst>
          </p:cNvPr>
          <p:cNvSpPr txBox="1"/>
          <p:nvPr/>
        </p:nvSpPr>
        <p:spPr>
          <a:xfrm>
            <a:off x="4122058" y="609601"/>
            <a:ext cx="3222171" cy="553998"/>
          </a:xfrm>
          <a:prstGeom prst="rect">
            <a:avLst/>
          </a:prstGeom>
          <a:noFill/>
        </p:spPr>
        <p:txBody>
          <a:bodyPr wrap="square" lIns="91440" tIns="45720" rIns="91440" bIns="45720" rtlCol="0" anchor="t">
            <a:spAutoFit/>
          </a:bodyPr>
          <a:lstStyle/>
          <a:p>
            <a:pPr algn="ctr"/>
            <a:r>
              <a:rPr lang="sv-SE" sz="3000">
                <a:latin typeface="+mj-lt"/>
              </a:rPr>
              <a:t>Det fysiska lagret</a:t>
            </a:r>
          </a:p>
        </p:txBody>
      </p:sp>
      <p:pic>
        <p:nvPicPr>
          <p:cNvPr id="9" name="Bildobjekt 8" descr="En bild som visar text, karta, kartbok&#10;&#10;Automatiskt genererad beskrivning">
            <a:extLst>
              <a:ext uri="{FF2B5EF4-FFF2-40B4-BE49-F238E27FC236}">
                <a16:creationId xmlns:a16="http://schemas.microsoft.com/office/drawing/2014/main" id="{DB788FC4-9912-086E-254E-86EE98064531}"/>
              </a:ext>
            </a:extLst>
          </p:cNvPr>
          <p:cNvPicPr>
            <a:picLocks noChangeAspect="1"/>
          </p:cNvPicPr>
          <p:nvPr/>
        </p:nvPicPr>
        <p:blipFill>
          <a:blip r:embed="rId4"/>
          <a:stretch>
            <a:fillRect/>
          </a:stretch>
        </p:blipFill>
        <p:spPr>
          <a:xfrm>
            <a:off x="5727197" y="3160093"/>
            <a:ext cx="5095875" cy="2238375"/>
          </a:xfrm>
          <a:prstGeom prst="rect">
            <a:avLst/>
          </a:prstGeom>
        </p:spPr>
      </p:pic>
    </p:spTree>
    <p:extLst>
      <p:ext uri="{BB962C8B-B14F-4D97-AF65-F5344CB8AC3E}">
        <p14:creationId xmlns:p14="http://schemas.microsoft.com/office/powerpoint/2010/main" val="243786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194F86-4B8D-E06A-51F3-0B31A3A60072}"/>
            </a:ext>
          </a:extLst>
        </p:cNvPr>
        <p:cNvGrpSpPr/>
        <p:nvPr/>
      </p:nvGrpSpPr>
      <p:grpSpPr>
        <a:xfrm>
          <a:off x="0" y="0"/>
          <a:ext cx="0" cy="0"/>
          <a:chOff x="0" y="0"/>
          <a:chExt cx="0" cy="0"/>
        </a:xfrm>
      </p:grpSpPr>
      <p:pic>
        <p:nvPicPr>
          <p:cNvPr id="6" name="Bildobjekt 5" descr="En bild som visar text, vit, dimma&#10;&#10;Automatiskt genererad beskrivning">
            <a:extLst>
              <a:ext uri="{FF2B5EF4-FFF2-40B4-BE49-F238E27FC236}">
                <a16:creationId xmlns:a16="http://schemas.microsoft.com/office/drawing/2014/main" id="{06213499-9296-E6A9-96D7-47C9BB9656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ktangel: rundade hörn 6">
            <a:extLst>
              <a:ext uri="{FF2B5EF4-FFF2-40B4-BE49-F238E27FC236}">
                <a16:creationId xmlns:a16="http://schemas.microsoft.com/office/drawing/2014/main" id="{34FEB9E8-86E9-C66E-89C7-A43380D91912}"/>
              </a:ext>
            </a:extLst>
          </p:cNvPr>
          <p:cNvSpPr/>
          <p:nvPr/>
        </p:nvSpPr>
        <p:spPr>
          <a:xfrm>
            <a:off x="1304144" y="1948721"/>
            <a:ext cx="9638676" cy="3867463"/>
          </a:xfrm>
          <a:prstGeom prst="roundRect">
            <a:avLst/>
          </a:prstGeom>
          <a:solidFill>
            <a:srgbClr val="E1E1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 name="Underrubrik 2">
            <a:extLst>
              <a:ext uri="{FF2B5EF4-FFF2-40B4-BE49-F238E27FC236}">
                <a16:creationId xmlns:a16="http://schemas.microsoft.com/office/drawing/2014/main" id="{191B93E3-6D9C-0498-75AC-A2628B1D70C0}"/>
              </a:ext>
            </a:extLst>
          </p:cNvPr>
          <p:cNvSpPr>
            <a:spLocks noGrp="1"/>
          </p:cNvSpPr>
          <p:nvPr>
            <p:ph type="subTitle" idx="1"/>
          </p:nvPr>
        </p:nvSpPr>
        <p:spPr>
          <a:xfrm>
            <a:off x="1632857" y="2530021"/>
            <a:ext cx="9144000" cy="2806700"/>
          </a:xfrm>
        </p:spPr>
        <p:txBody>
          <a:bodyPr vert="horz" lIns="91440" tIns="45720" rIns="91440" bIns="45720" rtlCol="0" anchor="t">
            <a:normAutofit/>
          </a:bodyPr>
          <a:lstStyle/>
          <a:p>
            <a:pPr marL="285750" indent="-285750" algn="l">
              <a:buFont typeface="Arial,Sans-Serif"/>
              <a:buChar char="•"/>
            </a:pPr>
            <a:r>
              <a:rPr lang="sv-SE" sz="1800" b="1">
                <a:solidFill>
                  <a:srgbClr val="0D0D0D"/>
                </a:solidFill>
                <a:latin typeface="Aptos"/>
              </a:rPr>
              <a:t>Prestanda och tillgänglighet:</a:t>
            </a:r>
            <a:endParaRPr lang="sv-SE" sz="1800">
              <a:latin typeface="Aptos"/>
            </a:endParaRPr>
          </a:p>
          <a:p>
            <a:pPr marL="742950" lvl="1" indent="-285750" algn="l">
              <a:buFont typeface="Arial,Sans-Serif"/>
              <a:buChar char="•"/>
            </a:pPr>
            <a:r>
              <a:rPr lang="sv-SE" sz="1800" err="1">
                <a:solidFill>
                  <a:srgbClr val="0D0D0D"/>
                </a:solidFill>
                <a:latin typeface="Aptos"/>
              </a:rPr>
              <a:t>Azure</a:t>
            </a:r>
            <a:r>
              <a:rPr lang="sv-SE" sz="1800">
                <a:solidFill>
                  <a:srgbClr val="0D0D0D"/>
                </a:solidFill>
                <a:latin typeface="Aptos"/>
              </a:rPr>
              <a:t> erbjuder </a:t>
            </a:r>
            <a:r>
              <a:rPr lang="sv-SE" sz="1800" b="1">
                <a:solidFill>
                  <a:srgbClr val="0D0D0D"/>
                </a:solidFill>
                <a:latin typeface="Aptos"/>
              </a:rPr>
              <a:t>99.99% tillgänglighet</a:t>
            </a:r>
            <a:r>
              <a:rPr lang="sv-SE" sz="1800">
                <a:solidFill>
                  <a:srgbClr val="0D0D0D"/>
                </a:solidFill>
                <a:latin typeface="Aptos"/>
              </a:rPr>
              <a:t> (FLA) och robust skalbarhet, vilket säkerställer drift i en global verksamhet som H&amp;M.</a:t>
            </a:r>
            <a:endParaRPr lang="en-US" sz="1800">
              <a:latin typeface="Aptos"/>
            </a:endParaRPr>
          </a:p>
          <a:p>
            <a:pPr marL="742950" lvl="1" indent="-285750" algn="l">
              <a:buFont typeface="Arial,Sans-Serif"/>
              <a:buChar char="•"/>
            </a:pPr>
            <a:r>
              <a:rPr lang="sv-SE" sz="1800">
                <a:solidFill>
                  <a:srgbClr val="0D0D0D"/>
                </a:solidFill>
                <a:latin typeface="Aptos"/>
              </a:rPr>
              <a:t>Förmågan att hantera både strukturerad (SQL) och ostrukturerad data (</a:t>
            </a:r>
            <a:r>
              <a:rPr lang="sv-SE" sz="1800" err="1">
                <a:solidFill>
                  <a:srgbClr val="0D0D0D"/>
                </a:solidFill>
                <a:latin typeface="Aptos"/>
              </a:rPr>
              <a:t>NoSQL</a:t>
            </a:r>
            <a:r>
              <a:rPr lang="sv-SE" sz="1800">
                <a:solidFill>
                  <a:srgbClr val="0D0D0D"/>
                </a:solidFill>
                <a:latin typeface="Aptos"/>
              </a:rPr>
              <a:t>) gör </a:t>
            </a:r>
            <a:r>
              <a:rPr lang="sv-SE" sz="1800" err="1">
                <a:solidFill>
                  <a:srgbClr val="0D0D0D"/>
                </a:solidFill>
                <a:latin typeface="Aptos"/>
              </a:rPr>
              <a:t>Azure</a:t>
            </a:r>
            <a:r>
              <a:rPr lang="sv-SE" sz="1800">
                <a:solidFill>
                  <a:srgbClr val="0D0D0D"/>
                </a:solidFill>
                <a:latin typeface="Aptos"/>
              </a:rPr>
              <a:t> till ett flexibelt val.</a:t>
            </a:r>
            <a:endParaRPr lang="en-US" sz="1800">
              <a:latin typeface="Aptos"/>
            </a:endParaRPr>
          </a:p>
          <a:p>
            <a:pPr marL="285750" indent="-285750" algn="l">
              <a:buFont typeface="Arial,Sans-Serif"/>
              <a:buChar char="•"/>
            </a:pPr>
            <a:r>
              <a:rPr lang="sv-SE" sz="1800" b="1">
                <a:solidFill>
                  <a:srgbClr val="0D0D0D"/>
                </a:solidFill>
                <a:latin typeface="Aptos"/>
              </a:rPr>
              <a:t>Säkerhet och datakvalitet:</a:t>
            </a:r>
            <a:endParaRPr lang="sv-SE" sz="1800">
              <a:latin typeface="Aptos"/>
            </a:endParaRPr>
          </a:p>
          <a:p>
            <a:pPr marL="742950" lvl="1" indent="-285750" algn="l">
              <a:buFont typeface="Arial,Sans-Serif"/>
              <a:buChar char="•"/>
            </a:pPr>
            <a:r>
              <a:rPr lang="sv-SE" sz="1800">
                <a:solidFill>
                  <a:srgbClr val="0D0D0D"/>
                </a:solidFill>
                <a:latin typeface="Aptos"/>
              </a:rPr>
              <a:t>Krypterad datalagring och rollbaserad åtkomst uppfyller GDPR och H&amp;M:s krav på datasäkerhet.</a:t>
            </a:r>
            <a:endParaRPr lang="en-US" sz="1800">
              <a:latin typeface="Aptos"/>
            </a:endParaRPr>
          </a:p>
          <a:p>
            <a:pPr marL="742950" lvl="1" indent="-285750" algn="l">
              <a:buFont typeface="Arial,Sans-Serif"/>
              <a:buChar char="•"/>
            </a:pPr>
            <a:r>
              <a:rPr lang="sv-SE" sz="1800">
                <a:solidFill>
                  <a:srgbClr val="0D0D0D"/>
                </a:solidFill>
                <a:latin typeface="Aptos"/>
              </a:rPr>
              <a:t>Realtidsuppdateringar säkerställer att data alltid är aktuell och av hög kvalitet.</a:t>
            </a:r>
            <a:endParaRPr lang="en-US" sz="1800">
              <a:latin typeface="Aptos"/>
            </a:endParaRPr>
          </a:p>
          <a:p>
            <a:pPr algn="l"/>
            <a:endParaRPr lang="sv-SE" sz="1800" b="1">
              <a:solidFill>
                <a:srgbClr val="0D0D0D"/>
              </a:solidFill>
              <a:latin typeface="Aptos"/>
            </a:endParaRPr>
          </a:p>
        </p:txBody>
      </p:sp>
      <p:sp>
        <p:nvSpPr>
          <p:cNvPr id="2" name="textruta 1">
            <a:extLst>
              <a:ext uri="{FF2B5EF4-FFF2-40B4-BE49-F238E27FC236}">
                <a16:creationId xmlns:a16="http://schemas.microsoft.com/office/drawing/2014/main" id="{C5951DF1-1628-5589-D155-277F2F37ACEF}"/>
              </a:ext>
            </a:extLst>
          </p:cNvPr>
          <p:cNvSpPr txBox="1"/>
          <p:nvPr/>
        </p:nvSpPr>
        <p:spPr>
          <a:xfrm>
            <a:off x="3798840" y="648268"/>
            <a:ext cx="4602237" cy="553998"/>
          </a:xfrm>
          <a:prstGeom prst="rect">
            <a:avLst/>
          </a:prstGeom>
          <a:noFill/>
        </p:spPr>
        <p:txBody>
          <a:bodyPr wrap="square" lIns="91440" tIns="45720" rIns="91440" bIns="45720" rtlCol="0" anchor="t">
            <a:spAutoFit/>
          </a:bodyPr>
          <a:lstStyle/>
          <a:p>
            <a:pPr algn="ctr"/>
            <a:r>
              <a:rPr lang="sv-SE" sz="3000" err="1">
                <a:solidFill>
                  <a:srgbClr val="0D0D0D"/>
                </a:solidFill>
                <a:latin typeface="Aptos"/>
              </a:rPr>
              <a:t>Azure</a:t>
            </a:r>
            <a:r>
              <a:rPr lang="sv-SE" sz="3000">
                <a:solidFill>
                  <a:srgbClr val="0D0D0D"/>
                </a:solidFill>
                <a:latin typeface="Aptos"/>
              </a:rPr>
              <a:t> som dataplattform</a:t>
            </a:r>
            <a:endParaRPr lang="sv-SE" sz="3000">
              <a:latin typeface="Aptos"/>
            </a:endParaRPr>
          </a:p>
        </p:txBody>
      </p:sp>
    </p:spTree>
    <p:extLst>
      <p:ext uri="{BB962C8B-B14F-4D97-AF65-F5344CB8AC3E}">
        <p14:creationId xmlns:p14="http://schemas.microsoft.com/office/powerpoint/2010/main" val="3359848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194F86-4B8D-E06A-51F3-0B31A3A60072}"/>
            </a:ext>
          </a:extLst>
        </p:cNvPr>
        <p:cNvGrpSpPr/>
        <p:nvPr/>
      </p:nvGrpSpPr>
      <p:grpSpPr>
        <a:xfrm>
          <a:off x="0" y="0"/>
          <a:ext cx="0" cy="0"/>
          <a:chOff x="0" y="0"/>
          <a:chExt cx="0" cy="0"/>
        </a:xfrm>
      </p:grpSpPr>
      <p:pic>
        <p:nvPicPr>
          <p:cNvPr id="6" name="Bildobjekt 5" descr="En bild som visar text, vit, dimma&#10;&#10;Automatiskt genererad beskrivning">
            <a:extLst>
              <a:ext uri="{FF2B5EF4-FFF2-40B4-BE49-F238E27FC236}">
                <a16:creationId xmlns:a16="http://schemas.microsoft.com/office/drawing/2014/main" id="{06213499-9296-E6A9-96D7-47C9BB9656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ktangel: rundade hörn 6">
            <a:extLst>
              <a:ext uri="{FF2B5EF4-FFF2-40B4-BE49-F238E27FC236}">
                <a16:creationId xmlns:a16="http://schemas.microsoft.com/office/drawing/2014/main" id="{34FEB9E8-86E9-C66E-89C7-A43380D91912}"/>
              </a:ext>
            </a:extLst>
          </p:cNvPr>
          <p:cNvSpPr/>
          <p:nvPr/>
        </p:nvSpPr>
        <p:spPr>
          <a:xfrm>
            <a:off x="1304144" y="1948721"/>
            <a:ext cx="9638676" cy="3867463"/>
          </a:xfrm>
          <a:prstGeom prst="roundRect">
            <a:avLst/>
          </a:prstGeom>
          <a:solidFill>
            <a:srgbClr val="E1E1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 name="Underrubrik 2">
            <a:extLst>
              <a:ext uri="{FF2B5EF4-FFF2-40B4-BE49-F238E27FC236}">
                <a16:creationId xmlns:a16="http://schemas.microsoft.com/office/drawing/2014/main" id="{191B93E3-6D9C-0498-75AC-A2628B1D70C0}"/>
              </a:ext>
            </a:extLst>
          </p:cNvPr>
          <p:cNvSpPr>
            <a:spLocks noGrp="1"/>
          </p:cNvSpPr>
          <p:nvPr>
            <p:ph type="subTitle" idx="1"/>
          </p:nvPr>
        </p:nvSpPr>
        <p:spPr>
          <a:xfrm>
            <a:off x="1632857" y="2530021"/>
            <a:ext cx="9144000" cy="2806700"/>
          </a:xfrm>
        </p:spPr>
        <p:txBody>
          <a:bodyPr vert="horz" lIns="91440" tIns="45720" rIns="91440" bIns="45720" rtlCol="0" anchor="t">
            <a:normAutofit/>
          </a:bodyPr>
          <a:lstStyle/>
          <a:p>
            <a:pPr marL="285750" indent="-285750" algn="l">
              <a:buFont typeface="Arial,Sans-Serif"/>
              <a:buChar char="•"/>
            </a:pPr>
            <a:r>
              <a:rPr lang="sv-SE" sz="1800" b="1">
                <a:solidFill>
                  <a:srgbClr val="0D0D0D"/>
                </a:solidFill>
                <a:latin typeface="Aptos"/>
              </a:rPr>
              <a:t>Jämförelse:</a:t>
            </a:r>
            <a:endParaRPr lang="sv-SE" sz="1800">
              <a:latin typeface="Aptos"/>
            </a:endParaRPr>
          </a:p>
          <a:p>
            <a:pPr marL="742950" lvl="1" indent="-285750" algn="l">
              <a:buFont typeface="Arial,Sans-Serif"/>
              <a:buChar char="•"/>
            </a:pPr>
            <a:r>
              <a:rPr lang="sv-SE" sz="1800" err="1">
                <a:solidFill>
                  <a:srgbClr val="0D0D0D"/>
                </a:solidFill>
                <a:latin typeface="Aptos"/>
              </a:rPr>
              <a:t>Azure</a:t>
            </a:r>
            <a:r>
              <a:rPr lang="sv-SE" sz="1800">
                <a:solidFill>
                  <a:srgbClr val="0D0D0D"/>
                </a:solidFill>
                <a:latin typeface="Aptos"/>
              </a:rPr>
              <a:t> rankades högre än Google och AWS på grund av bättre integration med BI-verktyg och enklare skalbarhet för H&amp;M:s specifika behov.</a:t>
            </a:r>
            <a:endParaRPr lang="en-US" sz="1800">
              <a:latin typeface="Aptos"/>
            </a:endParaRPr>
          </a:p>
        </p:txBody>
      </p:sp>
      <p:pic>
        <p:nvPicPr>
          <p:cNvPr id="5" name="Bildobjekt 4" descr="En bild som visar text, skärmbild, nummer, Teckensnitt&#10;&#10;Automatiskt genererad beskrivning">
            <a:extLst>
              <a:ext uri="{FF2B5EF4-FFF2-40B4-BE49-F238E27FC236}">
                <a16:creationId xmlns:a16="http://schemas.microsoft.com/office/drawing/2014/main" id="{454F40EF-415A-ECD3-BC5E-AC30FF077709}"/>
              </a:ext>
            </a:extLst>
          </p:cNvPr>
          <p:cNvPicPr>
            <a:picLocks noChangeAspect="1"/>
          </p:cNvPicPr>
          <p:nvPr/>
        </p:nvPicPr>
        <p:blipFill>
          <a:blip r:embed="rId4"/>
          <a:stretch>
            <a:fillRect/>
          </a:stretch>
        </p:blipFill>
        <p:spPr>
          <a:xfrm>
            <a:off x="2470182" y="4072279"/>
            <a:ext cx="7957247" cy="1612094"/>
          </a:xfrm>
          <a:prstGeom prst="rect">
            <a:avLst/>
          </a:prstGeom>
        </p:spPr>
      </p:pic>
      <p:sp>
        <p:nvSpPr>
          <p:cNvPr id="8" name="textruta 7">
            <a:extLst>
              <a:ext uri="{FF2B5EF4-FFF2-40B4-BE49-F238E27FC236}">
                <a16:creationId xmlns:a16="http://schemas.microsoft.com/office/drawing/2014/main" id="{B1DD7D1F-51A2-55C1-49D5-93D502AB5A9F}"/>
              </a:ext>
            </a:extLst>
          </p:cNvPr>
          <p:cNvSpPr txBox="1"/>
          <p:nvPr/>
        </p:nvSpPr>
        <p:spPr>
          <a:xfrm>
            <a:off x="3798840" y="648268"/>
            <a:ext cx="4602237" cy="553998"/>
          </a:xfrm>
          <a:prstGeom prst="rect">
            <a:avLst/>
          </a:prstGeom>
          <a:noFill/>
        </p:spPr>
        <p:txBody>
          <a:bodyPr wrap="square" lIns="91440" tIns="45720" rIns="91440" bIns="45720" rtlCol="0" anchor="t">
            <a:spAutoFit/>
          </a:bodyPr>
          <a:lstStyle/>
          <a:p>
            <a:pPr algn="ctr"/>
            <a:r>
              <a:rPr lang="sv-SE" sz="3000" err="1">
                <a:solidFill>
                  <a:srgbClr val="0D0D0D"/>
                </a:solidFill>
                <a:latin typeface="Aptos"/>
              </a:rPr>
              <a:t>Azure</a:t>
            </a:r>
            <a:r>
              <a:rPr lang="sv-SE" sz="3000">
                <a:solidFill>
                  <a:srgbClr val="0D0D0D"/>
                </a:solidFill>
                <a:latin typeface="Aptos"/>
              </a:rPr>
              <a:t> som dataplattform</a:t>
            </a:r>
            <a:endParaRPr lang="sv-SE" sz="3000">
              <a:latin typeface="Aptos"/>
            </a:endParaRPr>
          </a:p>
        </p:txBody>
      </p:sp>
    </p:spTree>
    <p:extLst>
      <p:ext uri="{BB962C8B-B14F-4D97-AF65-F5344CB8AC3E}">
        <p14:creationId xmlns:p14="http://schemas.microsoft.com/office/powerpoint/2010/main" val="1421100526"/>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460026AC90AE5448813C4BD592F0861" ma:contentTypeVersion="5" ma:contentTypeDescription="Create a new document." ma:contentTypeScope="" ma:versionID="41aab68a2d440fdb1c1465665af9ce36">
  <xsd:schema xmlns:xsd="http://www.w3.org/2001/XMLSchema" xmlns:xs="http://www.w3.org/2001/XMLSchema" xmlns:p="http://schemas.microsoft.com/office/2006/metadata/properties" xmlns:ns2="87488007-d70d-4569-9fc3-0854d3af0959" targetNamespace="http://schemas.microsoft.com/office/2006/metadata/properties" ma:root="true" ma:fieldsID="a0e3c0e9cc6b1d06e72201871ad1784e" ns2:_="">
    <xsd:import namespace="87488007-d70d-4569-9fc3-0854d3af095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Kommentare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488007-d70d-4569-9fc3-0854d3af09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Kommentarer" ma:index="12" nillable="true" ma:displayName="Kommentarer" ma:format="Dropdown" ma:internalName="Kommentarer">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Kommentarer xmlns="87488007-d70d-4569-9fc3-0854d3af0959" xsi:nil="true"/>
  </documentManagement>
</p:properties>
</file>

<file path=customXml/itemProps1.xml><?xml version="1.0" encoding="utf-8"?>
<ds:datastoreItem xmlns:ds="http://schemas.openxmlformats.org/officeDocument/2006/customXml" ds:itemID="{A4025221-C9A6-4E41-B2BC-13E168CCFE87}">
  <ds:schemaRefs>
    <ds:schemaRef ds:uri="http://schemas.microsoft.com/sharepoint/v3/contenttype/forms"/>
  </ds:schemaRefs>
</ds:datastoreItem>
</file>

<file path=customXml/itemProps2.xml><?xml version="1.0" encoding="utf-8"?>
<ds:datastoreItem xmlns:ds="http://schemas.openxmlformats.org/officeDocument/2006/customXml" ds:itemID="{CBC40F4F-B5D7-4F50-B8D0-AC13F9BE259A}">
  <ds:schemaRefs>
    <ds:schemaRef ds:uri="87488007-d70d-4569-9fc3-0854d3af095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53402AE-3625-4889-B784-DBD813B20C4D}">
  <ds:schemaRefs>
    <ds:schemaRef ds:uri="87488007-d70d-4569-9fc3-0854d3af095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Gallery</Template>
  <TotalTime>3</TotalTime>
  <Words>2821</Words>
  <Application>Microsoft Office PowerPoint</Application>
  <PresentationFormat>Bredbild</PresentationFormat>
  <Paragraphs>226</Paragraphs>
  <Slides>20</Slides>
  <Notes>19</Notes>
  <HiddenSlides>0</HiddenSlides>
  <MMClips>0</MMClips>
  <ScaleCrop>false</ScaleCrop>
  <HeadingPairs>
    <vt:vector size="6" baseType="variant">
      <vt:variant>
        <vt:lpstr>Använt teckensnitt</vt:lpstr>
      </vt:variant>
      <vt:variant>
        <vt:i4>6</vt:i4>
      </vt:variant>
      <vt:variant>
        <vt:lpstr>Tema</vt:lpstr>
      </vt:variant>
      <vt:variant>
        <vt:i4>1</vt:i4>
      </vt:variant>
      <vt:variant>
        <vt:lpstr>Bildrubriker</vt:lpstr>
      </vt:variant>
      <vt:variant>
        <vt:i4>20</vt:i4>
      </vt:variant>
    </vt:vector>
  </HeadingPairs>
  <TitlesOfParts>
    <vt:vector size="27" baseType="lpstr">
      <vt:lpstr>Aptos</vt:lpstr>
      <vt:lpstr>Aptos Display</vt:lpstr>
      <vt:lpstr>Arial</vt:lpstr>
      <vt:lpstr>Arial,Sans-Serif</vt:lpstr>
      <vt:lpstr>Calibri</vt:lpstr>
      <vt:lpstr>Segoe UI</vt:lpstr>
      <vt:lpstr>Office-tema</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Daniel Karlsson</dc:creator>
  <cp:lastModifiedBy>Cristian Troncoso</cp:lastModifiedBy>
  <cp:revision>5</cp:revision>
  <dcterms:created xsi:type="dcterms:W3CDTF">2024-10-29T09:08:59Z</dcterms:created>
  <dcterms:modified xsi:type="dcterms:W3CDTF">2024-12-13T07:59:38Z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0x0101004460026AC90AE5448813C4BD592F0861</vt:lpwstr>
  </property>
</Properties>
</file>